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30" r:id="rId60"/>
    <p:sldId id="331" r:id="rId61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A499-FD3A-4B55-AF76-6DB3875F7EDC}" type="datetimeFigureOut">
              <a:rPr lang="ca-ES" smtClean="0"/>
              <a:pPr/>
              <a:t>20/03/2015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FAB7-94DE-4F4C-A14C-482C643AC849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A499-FD3A-4B55-AF76-6DB3875F7EDC}" type="datetimeFigureOut">
              <a:rPr lang="ca-ES" smtClean="0"/>
              <a:pPr/>
              <a:t>20/03/2015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FAB7-94DE-4F4C-A14C-482C643AC84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A499-FD3A-4B55-AF76-6DB3875F7EDC}" type="datetimeFigureOut">
              <a:rPr lang="ca-ES" smtClean="0"/>
              <a:pPr/>
              <a:t>20/03/2015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FAB7-94DE-4F4C-A14C-482C643AC84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A499-FD3A-4B55-AF76-6DB3875F7EDC}" type="datetimeFigureOut">
              <a:rPr lang="ca-ES" smtClean="0"/>
              <a:pPr/>
              <a:t>20/03/2015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FAB7-94DE-4F4C-A14C-482C643AC849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A499-FD3A-4B55-AF76-6DB3875F7EDC}" type="datetimeFigureOut">
              <a:rPr lang="ca-ES" smtClean="0"/>
              <a:pPr/>
              <a:t>20/03/2015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FAB7-94DE-4F4C-A14C-482C643AC84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A499-FD3A-4B55-AF76-6DB3875F7EDC}" type="datetimeFigureOut">
              <a:rPr lang="ca-ES" smtClean="0"/>
              <a:pPr/>
              <a:t>20/03/2015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FAB7-94DE-4F4C-A14C-482C643AC849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A499-FD3A-4B55-AF76-6DB3875F7EDC}" type="datetimeFigureOut">
              <a:rPr lang="ca-ES" smtClean="0"/>
              <a:pPr/>
              <a:t>20/03/2015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FAB7-94DE-4F4C-A14C-482C643AC849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A499-FD3A-4B55-AF76-6DB3875F7EDC}" type="datetimeFigureOut">
              <a:rPr lang="ca-ES" smtClean="0"/>
              <a:pPr/>
              <a:t>20/03/2015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FAB7-94DE-4F4C-A14C-482C643AC84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A499-FD3A-4B55-AF76-6DB3875F7EDC}" type="datetimeFigureOut">
              <a:rPr lang="ca-ES" smtClean="0"/>
              <a:pPr/>
              <a:t>20/03/2015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FAB7-94DE-4F4C-A14C-482C643AC84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A499-FD3A-4B55-AF76-6DB3875F7EDC}" type="datetimeFigureOut">
              <a:rPr lang="ca-ES" smtClean="0"/>
              <a:pPr/>
              <a:t>20/03/2015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FAB7-94DE-4F4C-A14C-482C643AC84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A499-FD3A-4B55-AF76-6DB3875F7EDC}" type="datetimeFigureOut">
              <a:rPr lang="ca-ES" smtClean="0"/>
              <a:pPr/>
              <a:t>20/03/2015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FAB7-94DE-4F4C-A14C-482C643AC849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83A499-FD3A-4B55-AF76-6DB3875F7EDC}" type="datetimeFigureOut">
              <a:rPr lang="ca-ES" smtClean="0"/>
              <a:pPr/>
              <a:t>20/03/2015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6BFAB7-94DE-4F4C-A14C-482C643AC849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fnmt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voluntariat.org/Portals/0/model%20de%20comprom%C3%AD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assessoria@llava-neres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http://www.llava-neres.com/assessori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69901" y="764705"/>
            <a:ext cx="827856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4000" dirty="0" err="1">
                <a:solidFill>
                  <a:srgbClr val="FF0000"/>
                </a:solidFill>
              </a:rPr>
              <a:t>Llav</a:t>
            </a:r>
            <a:r>
              <a:rPr lang="en-GB" sz="4000" dirty="0">
                <a:solidFill>
                  <a:srgbClr val="FF0000"/>
                </a:solidFill>
              </a:rPr>
              <a:t>@-</a:t>
            </a:r>
            <a:r>
              <a:rPr lang="en-GB" sz="4000" dirty="0" err="1">
                <a:solidFill>
                  <a:srgbClr val="FF0000"/>
                </a:solidFill>
              </a:rPr>
              <a:t>neres</a:t>
            </a:r>
            <a:endParaRPr lang="es-ES" sz="4000" dirty="0">
              <a:solidFill>
                <a:srgbClr val="FF0000"/>
              </a:solidFill>
            </a:endParaRPr>
          </a:p>
          <a:p>
            <a:pPr algn="ctr"/>
            <a:r>
              <a:rPr lang="en-GB" sz="4000" dirty="0">
                <a:solidFill>
                  <a:schemeClr val="bg1">
                    <a:lumMod val="75000"/>
                  </a:schemeClr>
                </a:solidFill>
              </a:rPr>
              <a:t>Assessoria i </a:t>
            </a:r>
            <a:r>
              <a:rPr lang="en-GB" sz="4000" dirty="0" err="1" smtClean="0">
                <a:solidFill>
                  <a:schemeClr val="bg1">
                    <a:lumMod val="75000"/>
                  </a:schemeClr>
                </a:solidFill>
              </a:rPr>
              <a:t>Gestió</a:t>
            </a:r>
            <a:endParaRPr lang="en-GB" sz="40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ca-ES" sz="4000" b="1" dirty="0" smtClean="0">
              <a:solidFill>
                <a:srgbClr val="A50021"/>
              </a:solidFill>
            </a:endParaRPr>
          </a:p>
          <a:p>
            <a:pPr algn="ctr"/>
            <a:r>
              <a:rPr lang="ca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ENTITATS </a:t>
            </a:r>
            <a:r>
              <a:rPr lang="ca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ESPORTIVES SENSE ÀNIM DE LUCRE: NOVETATS FISCALS I LABORALS</a:t>
            </a:r>
          </a:p>
          <a:p>
            <a:pPr algn="ctr"/>
            <a:endParaRPr lang="ca-ES" sz="4000" b="1" dirty="0">
              <a:solidFill>
                <a:srgbClr val="A50021"/>
              </a:solidFill>
            </a:endParaRPr>
          </a:p>
          <a:p>
            <a:pPr algn="ctr"/>
            <a:r>
              <a:rPr lang="ca-ES" sz="2800" b="1" u="sng" dirty="0">
                <a:latin typeface="Britannic Bold" panose="020B0903060703020204" pitchFamily="34" charset="0"/>
                <a:sym typeface="GillSans Light" pitchFamily="-110" charset="0"/>
              </a:rPr>
              <a:t>GERÈNCIA DE SERVEIS D’ESPORTS</a:t>
            </a:r>
          </a:p>
          <a:p>
            <a:pPr algn="ctr"/>
            <a:endParaRPr lang="ca-ES" sz="2800" b="1" dirty="0">
              <a:sym typeface="GillSans Light" pitchFamily="-110" charset="0"/>
            </a:endParaRPr>
          </a:p>
          <a:p>
            <a:pPr algn="ctr"/>
            <a:endParaRPr lang="ca-ES" sz="2800" b="1" dirty="0">
              <a:sym typeface="GillSans Light" pitchFamily="-110" charset="0"/>
            </a:endParaRPr>
          </a:p>
          <a:p>
            <a:pPr algn="ctr"/>
            <a:endParaRPr lang="ca-ES" sz="2000" b="1" dirty="0">
              <a:sym typeface="GillSans Light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4932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1475655" y="260351"/>
            <a:ext cx="6408713" cy="648370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Obligació presentació IS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650" y="1628775"/>
            <a:ext cx="7931150" cy="4608513"/>
          </a:xfrm>
        </p:spPr>
        <p:txBody>
          <a:bodyPr rtlCol="0">
            <a:normAutofit/>
          </a:bodyPr>
          <a:lstStyle/>
          <a:p>
            <a:pPr marL="342900" lvl="2" indent="-342900" algn="just"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a-ES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ca-ES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rebaixa el </a:t>
            </a:r>
            <a:r>
              <a:rPr lang="ca-ES" b="1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tipus </a:t>
            </a:r>
            <a:r>
              <a:rPr lang="ca-ES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impositiu </a:t>
            </a:r>
            <a:r>
              <a:rPr lang="ca-ES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les empreses, deixant-lo al 25%, sense rebaixar el tipus de les entitats parcialment exemptes, que també </a:t>
            </a:r>
            <a:r>
              <a:rPr lang="ca-ES" b="1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del 25</a:t>
            </a:r>
            <a:r>
              <a:rPr lang="ca-ES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%. </a:t>
            </a:r>
            <a:r>
              <a:rPr lang="ca-ES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S’equiparen les entitats no lucratives a les empreses</a:t>
            </a:r>
          </a:p>
          <a:p>
            <a:pPr marL="342900" lvl="2" indent="-342900" algn="just"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a-ES" sz="26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Dificultats </a:t>
            </a:r>
            <a:r>
              <a:rPr lang="ca-ES" sz="2600" b="1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a les </a:t>
            </a:r>
            <a:r>
              <a:rPr lang="ca-ES" sz="26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entitats</a:t>
            </a:r>
          </a:p>
          <a:p>
            <a:pPr lvl="2" algn="just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ca-ES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Entitats </a:t>
            </a:r>
            <a:r>
              <a:rPr lang="ca-ES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menys de 50.000€ d’ingressos que ja estan fent activitat econòmica i no estan presentant la declaració</a:t>
            </a:r>
          </a:p>
          <a:p>
            <a:pPr lvl="2" algn="just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ca-ES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Dificultats de gestió interna o increment de costos econòmics</a:t>
            </a:r>
          </a:p>
          <a:p>
            <a:pPr lvl="2" algn="just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ca-ES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Obligació de portar una comptabilitat per partida doble</a:t>
            </a:r>
          </a:p>
          <a:p>
            <a:pPr marL="342900" lvl="2" indent="-342900"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ca-ES" sz="20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2000" dirty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2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a-ES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1786" y="5844235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38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1547663" y="260351"/>
            <a:ext cx="6336705" cy="576362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Obligació presentació IS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650" y="1268761"/>
            <a:ext cx="8064500" cy="4968528"/>
          </a:xfrm>
        </p:spPr>
        <p:txBody>
          <a:bodyPr rtlCol="0">
            <a:normAutofit/>
          </a:bodyPr>
          <a:lstStyle/>
          <a:p>
            <a:pPr marL="0" lvl="2" indent="0" eaLnBrk="1" fontAlgn="auto" hangingPunct="1">
              <a:spcBef>
                <a:spcPts val="12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ca-ES" sz="26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Exemples d’entitats amb exercici econòmic d’any natural</a:t>
            </a:r>
          </a:p>
          <a:p>
            <a:pPr marL="342900" lvl="2" indent="-342900"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a-ES" sz="20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Entitat amb ingressos de 125.000€ </a:t>
            </a:r>
            <a:br>
              <a:rPr lang="ca-ES" sz="20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Haurà de declarar al juliol de 2015</a:t>
            </a:r>
          </a:p>
          <a:p>
            <a:pPr marL="342900" lvl="2" indent="-342900"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a-ES" sz="20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Entitat amb ingressos de 80.000€</a:t>
            </a:r>
            <a:br>
              <a:rPr lang="ca-ES" sz="20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Amb activitat econòmica	juliol de 2015</a:t>
            </a:r>
            <a:b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Sense activitat econòmica	juliol de 2016</a:t>
            </a:r>
            <a:endParaRPr lang="ca-ES" sz="2000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a-ES" sz="20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Entitat amb ingressos de 45.000€</a:t>
            </a:r>
            <a:br>
              <a:rPr lang="ca-ES" sz="20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Amb activitat econòmica	juliol de 2015</a:t>
            </a: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Sense </a:t>
            </a: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activitat </a:t>
            </a: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econòmica	no haurà de declarar</a:t>
            </a:r>
            <a:endParaRPr lang="ca-ES" sz="2000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2" indent="0" eaLnBrk="1" fontAlgn="auto" hangingPunct="1">
              <a:spcBef>
                <a:spcPts val="120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ca-ES" sz="20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2000" dirty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2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a-ES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3708" y="591661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38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1 Título"/>
          <p:cNvSpPr txBox="1">
            <a:spLocks/>
          </p:cNvSpPr>
          <p:nvPr/>
        </p:nvSpPr>
        <p:spPr bwMode="auto">
          <a:xfrm>
            <a:off x="611560" y="476672"/>
            <a:ext cx="8064896" cy="1012825"/>
          </a:xfrm>
          <a:prstGeom prst="rect">
            <a:avLst/>
          </a:prstGeom>
          <a:solidFill>
            <a:srgbClr val="F3FEFF"/>
          </a:solidFill>
          <a:ln w="28575">
            <a:solidFill>
              <a:schemeClr val="accent6"/>
            </a:solidFill>
            <a:miter lim="800000"/>
            <a:headEnd/>
            <a:tailEnd/>
          </a:ln>
          <a:extLst/>
        </p:spPr>
        <p:txBody>
          <a:bodyPr anchor="ctr"/>
          <a:lstStyle>
            <a:lvl1pPr marL="44767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a-ES" altLang="es-ES" sz="2800" dirty="0">
                <a:solidFill>
                  <a:schemeClr val="bg2">
                    <a:lumMod val="50000"/>
                  </a:schemeClr>
                </a:solidFill>
                <a:latin typeface="Showcard Gothic" panose="04020904020102020604" pitchFamily="82" charset="0"/>
                <a:ea typeface="Verdana" pitchFamily="34" charset="0"/>
                <a:cs typeface="Verdana" pitchFamily="34" charset="0"/>
              </a:rPr>
              <a:t>Obligació de comptabilitat de doble partida</a:t>
            </a:r>
            <a:endParaRPr lang="es-ES" altLang="es-ES" sz="2800" dirty="0">
              <a:solidFill>
                <a:schemeClr val="bg2">
                  <a:lumMod val="50000"/>
                </a:schemeClr>
              </a:solidFill>
              <a:latin typeface="Showcard Gothic" panose="04020904020102020604" pitchFamily="8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2952327" cy="105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173166"/>
            <a:ext cx="3315933" cy="276800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93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576361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4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Obligació portar comptabilitat doble partida</a:t>
            </a:r>
            <a:endParaRPr lang="es-ES" altLang="ca-ES" sz="24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7538" y="1617663"/>
            <a:ext cx="7931150" cy="4968875"/>
          </a:xfrm>
        </p:spPr>
        <p:txBody>
          <a:bodyPr rtlCol="0">
            <a:normAutofit/>
          </a:bodyPr>
          <a:lstStyle/>
          <a:p>
            <a:pPr marL="342900" lvl="2" indent="-34290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algn="just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Llei de l’IS (Llei 27/2014) obliga als seus subjectes passius a portar una comptabilitat segons el Codi de Comerç.</a:t>
            </a:r>
          </a:p>
          <a:p>
            <a:pPr marL="342900" lvl="2" indent="-342900" algn="just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2000" dirty="0" smtClean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algn="just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legislació catalana d’associacions (Llei 4/2008) permet portar una comptabilitat més simple, amb un llibre de caixa, només a les entitats </a:t>
            </a:r>
            <a:r>
              <a:rPr lang="ca-ES" sz="2000" u="sng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no estiguin obligades</a:t>
            </a: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presentar impost de societats</a:t>
            </a:r>
            <a:endParaRPr lang="ca-ES" sz="2000" u="sng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20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1804" y="591661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62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648370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4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Obligació portar comptabilitat doble partida</a:t>
            </a:r>
            <a:endParaRPr lang="es-ES" altLang="ca-ES" sz="24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7538" y="1617663"/>
            <a:ext cx="7931150" cy="4968875"/>
          </a:xfrm>
        </p:spPr>
        <p:txBody>
          <a:bodyPr rtlCol="0">
            <a:normAutofit/>
          </a:bodyPr>
          <a:lstStyle/>
          <a:p>
            <a:pPr marL="342900" lvl="2" indent="-342900" algn="just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nova llei de l’IS, a més, estableix l’obligació explícita a les entitats parcialment exemptes de </a:t>
            </a:r>
            <a:r>
              <a:rPr lang="ca-ES" sz="22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portar la comptabilitat de forma </a:t>
            </a:r>
            <a:r>
              <a:rPr lang="ca-ES" sz="2200" b="1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es puguin identificar ingressos i despeses corresponents a rendes exemptes i no </a:t>
            </a:r>
            <a:r>
              <a:rPr lang="ca-ES" sz="22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exemptes</a:t>
            </a:r>
            <a:endParaRPr lang="ca-ES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20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755576" y="3573016"/>
            <a:ext cx="6913562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just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ca-ES" sz="2000" b="1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Conclusió:</a:t>
            </a:r>
          </a:p>
          <a:p>
            <a:pPr marL="0" lvl="2" algn="just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ca-ES" sz="2000" b="1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necessari, doncs,  per a totes les entitats que finalment hagin de presentar declaració, portar una comptabilitat oficial, de doble partida i analítica pels exercicis començats a partir de l’1 de gener de 2015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91661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59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648369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4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Obligació portar comptabilitat doble partida</a:t>
            </a:r>
            <a:endParaRPr lang="es-ES" altLang="ca-ES" sz="24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7538" y="1628775"/>
            <a:ext cx="7931150" cy="4741863"/>
          </a:xfrm>
        </p:spPr>
        <p:txBody>
          <a:bodyPr rtlCol="0">
            <a:normAutofit/>
          </a:bodyPr>
          <a:lstStyle/>
          <a:p>
            <a:pPr marL="342900" lvl="2" indent="-342900" algn="just"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entitats obligades hauran de separar els seus ingressos i despeses per projectes o centres de cost</a:t>
            </a:r>
          </a:p>
          <a:p>
            <a:pPr marL="342900" lvl="2" indent="-342900" algn="just" eaLnBrk="1" fontAlgn="auto" hangingPunct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 un programa de comptabilitat, adaptat al PGC de les associacions i fundacions de Catalunya (Decret 259/2008)</a:t>
            </a:r>
          </a:p>
          <a:p>
            <a:pPr marL="342900" lvl="2" indent="-342900" algn="just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 imputar correctament les despeses relacionades </a:t>
            </a: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 l’activitat no exempta </a:t>
            </a: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tributar pel benefici real</a:t>
            </a:r>
            <a:endParaRPr lang="ca-ES" sz="2000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algn="just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 que </a:t>
            </a: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totes les despeses </a:t>
            </a: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estiguin justificades </a:t>
            </a: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documentades </a:t>
            </a: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correctament </a:t>
            </a: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(cal evitar </a:t>
            </a: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màxim possible tiquets i pagaments a voluntaris sense </a:t>
            </a: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justificants)</a:t>
            </a:r>
          </a:p>
          <a:p>
            <a:pPr marL="342900" lvl="2" indent="-34290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20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9679" y="591661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62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576362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4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Obligació portar comptabilitat doble partida</a:t>
            </a:r>
            <a:endParaRPr lang="es-ES" altLang="ca-ES" sz="24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7538" y="1617663"/>
            <a:ext cx="7931150" cy="4968875"/>
          </a:xfrm>
        </p:spPr>
        <p:txBody>
          <a:bodyPr rtlCol="0">
            <a:normAutofit/>
          </a:bodyPr>
          <a:lstStyle/>
          <a:p>
            <a:pPr marL="342900" lvl="2" indent="-342900" algn="just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comptabilitat ha de permetre poder obtenir els següents estats comptables, necessaris per a informar-los en el model 200:</a:t>
            </a:r>
          </a:p>
          <a:p>
            <a:pPr marL="1346200" lvl="3" indent="-342900" algn="just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Balanç de Situació</a:t>
            </a:r>
          </a:p>
          <a:p>
            <a:pPr marL="1346200" lvl="3" indent="-342900" algn="just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Compte de resultats o explotació</a:t>
            </a:r>
          </a:p>
          <a:p>
            <a:pPr marL="1346200" lvl="3" indent="-342900" algn="just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Estat de Canvis en el Patrimoni Net</a:t>
            </a:r>
            <a:b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sz="2200" dirty="0" smtClean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algn="just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sz="22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fins a la data no es portava comptabilitat oficial, caldrà fer una valoració del que l’entitat té i del que deu a 1/1/2015 per poder fer l’assentament d’obertura de la comptabilitat</a:t>
            </a:r>
          </a:p>
          <a:p>
            <a:pPr marL="342900" lvl="2" indent="-34290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20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915107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58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650" y="1484313"/>
            <a:ext cx="7931150" cy="4897437"/>
          </a:xfrm>
        </p:spPr>
        <p:txBody>
          <a:bodyPr rtlCol="0">
            <a:noAutofit/>
          </a:bodyPr>
          <a:lstStyle/>
          <a:p>
            <a:pPr marL="0" lvl="2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a-ES" sz="22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Possibles dificultats</a:t>
            </a:r>
            <a:br>
              <a:rPr lang="ca-ES" sz="22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sz="2200" b="1" dirty="0" smtClean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6450" lvl="2" indent="-342900" eaLnBrk="1" fontAlgn="auto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Dificultats de gestió o increment de costos econòmics</a:t>
            </a:r>
          </a:p>
          <a:p>
            <a:pPr marL="1720850" lvl="4" indent="-342900" eaLnBrk="1" fontAlgn="auto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Algú que sàpiga comptabilitat</a:t>
            </a:r>
          </a:p>
          <a:p>
            <a:pPr marL="1720850" lvl="4" indent="-342900" eaLnBrk="1" fontAlgn="auto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de comptabilitat</a:t>
            </a:r>
          </a:p>
          <a:p>
            <a:pPr marL="1720850" lvl="4" indent="-342900" eaLnBrk="1" fontAlgn="auto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PGC específic per a associacions i fundacions</a:t>
            </a:r>
          </a:p>
          <a:p>
            <a:pPr marL="806450" lvl="2" indent="-342900" eaLnBrk="1" fontAlgn="auto" hangingPunct="1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Disposar de la informació econòmica</a:t>
            </a:r>
            <a:endParaRPr lang="ca-ES" sz="2200" dirty="0"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1 Título"/>
          <p:cNvSpPr txBox="1">
            <a:spLocks/>
          </p:cNvSpPr>
          <p:nvPr/>
        </p:nvSpPr>
        <p:spPr bwMode="auto">
          <a:xfrm>
            <a:off x="468313" y="260351"/>
            <a:ext cx="8229600" cy="792386"/>
          </a:xfrm>
          <a:prstGeom prst="rect">
            <a:avLst/>
          </a:prstGeom>
          <a:solidFill>
            <a:srgbClr val="F3FE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a-ES" altLang="ca-ES" sz="2400" b="1" dirty="0">
                <a:solidFill>
                  <a:srgbClr val="0E71B4"/>
                </a:solidFill>
                <a:effectLst>
                  <a:reflection blurRad="6350" stA="55000" endA="300" endPos="45500" dir="5400000" sy="-100000" algn="bl" rotWithShape="0"/>
                </a:effectLst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Obligació portar comptabilitat doble partida</a:t>
            </a:r>
            <a:endParaRPr lang="es-ES" altLang="ca-ES" sz="2400" dirty="0">
              <a:solidFill>
                <a:srgbClr val="0E71B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91661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14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1 Título"/>
          <p:cNvSpPr txBox="1">
            <a:spLocks/>
          </p:cNvSpPr>
          <p:nvPr/>
        </p:nvSpPr>
        <p:spPr bwMode="auto">
          <a:xfrm>
            <a:off x="1342752" y="546322"/>
            <a:ext cx="6480720" cy="866453"/>
          </a:xfrm>
          <a:prstGeom prst="rect">
            <a:avLst/>
          </a:prstGeom>
          <a:solidFill>
            <a:srgbClr val="F3FEFF"/>
          </a:solidFill>
          <a:ln w="38100">
            <a:solidFill>
              <a:schemeClr val="accent6"/>
            </a:solidFill>
            <a:miter lim="800000"/>
            <a:headEnd/>
            <a:tailEnd/>
          </a:ln>
          <a:extLst/>
        </p:spPr>
        <p:txBody>
          <a:bodyPr anchor="ctr"/>
          <a:lstStyle>
            <a:lvl1pPr marL="44767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a-ES" altLang="es-ES" dirty="0">
                <a:solidFill>
                  <a:schemeClr val="bg2">
                    <a:lumMod val="50000"/>
                  </a:schemeClr>
                </a:solidFill>
                <a:latin typeface="Showcard Gothic" panose="04020904020102020604" pitchFamily="82" charset="0"/>
                <a:ea typeface="Verdana" pitchFamily="34" charset="0"/>
                <a:cs typeface="Verdana" pitchFamily="34" charset="0"/>
              </a:rPr>
              <a:t>Altres novetats fiscals</a:t>
            </a:r>
            <a:endParaRPr lang="es-ES" altLang="es-ES" dirty="0">
              <a:solidFill>
                <a:schemeClr val="bg2">
                  <a:lumMod val="50000"/>
                </a:schemeClr>
              </a:solidFill>
              <a:latin typeface="Showcard Gothic" panose="04020904020102020604" pitchFamily="8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78456"/>
            <a:ext cx="2826296" cy="105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7882" y="1772816"/>
            <a:ext cx="4104456" cy="352839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86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2699792" y="260351"/>
            <a:ext cx="3456384" cy="720378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32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Model  347</a:t>
            </a:r>
            <a:endParaRPr lang="es-ES" altLang="ca-ES" sz="32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483" name="2 Marcador de contenido"/>
          <p:cNvSpPr>
            <a:spLocks noGrp="1"/>
          </p:cNvSpPr>
          <p:nvPr>
            <p:ph sz="quarter" idx="13"/>
          </p:nvPr>
        </p:nvSpPr>
        <p:spPr>
          <a:xfrm>
            <a:off x="617538" y="1609725"/>
            <a:ext cx="7931150" cy="4843463"/>
          </a:xfrm>
        </p:spPr>
        <p:txBody>
          <a:bodyPr>
            <a:normAutofit/>
          </a:bodyPr>
          <a:lstStyle/>
          <a:p>
            <a:pPr marL="342900" lvl="2" indent="-34290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ca-ES" altLang="es-ES" sz="20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El model 347 </a:t>
            </a:r>
            <a:r>
              <a:rPr lang="ca-ES" altLang="es-ES" sz="2000" b="1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és una declaració informativa </a:t>
            </a:r>
            <a:r>
              <a:rPr lang="ca-ES" altLang="es-ES" sz="20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que li serveix a l’Agència Tributària per “creuar” dades i detectar possibles fraus.</a:t>
            </a:r>
          </a:p>
          <a:p>
            <a:pPr marL="342900" lvl="2" indent="-34290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ca-ES" altLang="es-ES" sz="20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Cal donar informació respecte a compres, vendes i subvencions que durant l’any </a:t>
            </a:r>
            <a:r>
              <a:rPr lang="ca-ES" altLang="es-ES" sz="2000" b="1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superin l’import de 3.005,06 € en operacions amb un mateix declarat.</a:t>
            </a:r>
          </a:p>
          <a:p>
            <a:pPr marL="342900" lvl="2" indent="-34290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ca-ES" altLang="es-ES" sz="20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Els imports es desglossen per trimestres.</a:t>
            </a:r>
          </a:p>
          <a:p>
            <a:pPr marL="342900" lvl="2" indent="-34290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ca-ES" altLang="es-ES" sz="20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Es presenta, obligatòriament de forma telemàtica, </a:t>
            </a:r>
            <a:r>
              <a:rPr lang="ca-ES" altLang="es-ES" sz="2000" b="1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durant el mes de febrer </a:t>
            </a:r>
            <a:r>
              <a:rPr lang="ca-ES" altLang="es-ES" sz="20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de l’any següent.</a:t>
            </a:r>
          </a:p>
          <a:p>
            <a:pPr marL="342900" lvl="2" indent="-34290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ca-ES" altLang="es-ES" sz="20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Existeix un programa que facilita anualment la Agència Tributària per confeccionar la declaració. 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931239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42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755576" y="260351"/>
            <a:ext cx="7488832" cy="4616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a-ES" altLang="es-ES" sz="24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Obligacions bàsiques en temes de gestió</a:t>
            </a:r>
            <a:endParaRPr lang="es-ES" altLang="es-ES" sz="24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>
            <a:grpSpLocks/>
          </p:cNvGrpSpPr>
          <p:nvPr/>
        </p:nvGrpSpPr>
        <p:grpSpPr bwMode="auto">
          <a:xfrm>
            <a:off x="251520" y="1323706"/>
            <a:ext cx="2592388" cy="2370137"/>
            <a:chOff x="2808922" y="54411"/>
            <a:chExt cx="2611755" cy="2611755"/>
          </a:xfrm>
        </p:grpSpPr>
        <p:sp>
          <p:nvSpPr>
            <p:cNvPr id="7" name="6 Elipse"/>
            <p:cNvSpPr/>
            <p:nvPr/>
          </p:nvSpPr>
          <p:spPr>
            <a:xfrm>
              <a:off x="2808922" y="54411"/>
              <a:ext cx="2611755" cy="2611755"/>
            </a:xfrm>
            <a:prstGeom prst="ellipse">
              <a:avLst/>
            </a:prstGeom>
            <a:solidFill>
              <a:srgbClr val="2EAADD">
                <a:alpha val="4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a-ES" sz="16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Impost de Societats</a:t>
              </a:r>
              <a:endPara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Elipse 4"/>
            <p:cNvSpPr/>
            <p:nvPr/>
          </p:nvSpPr>
          <p:spPr>
            <a:xfrm>
              <a:off x="3157582" y="512736"/>
              <a:ext cx="1914434" cy="1173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5400" dirty="0"/>
            </a:p>
          </p:txBody>
        </p:sp>
      </p:grpSp>
      <p:sp>
        <p:nvSpPr>
          <p:cNvPr id="9" name="8 Elipse"/>
          <p:cNvSpPr/>
          <p:nvPr/>
        </p:nvSpPr>
        <p:spPr>
          <a:xfrm>
            <a:off x="3444949" y="1309997"/>
            <a:ext cx="2593975" cy="2370137"/>
          </a:xfrm>
          <a:prstGeom prst="ellipse">
            <a:avLst/>
          </a:prstGeom>
          <a:solidFill>
            <a:srgbClr val="2EAAD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ca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Comptabilitat partida doble</a:t>
            </a:r>
          </a:p>
        </p:txBody>
      </p:sp>
      <p:sp>
        <p:nvSpPr>
          <p:cNvPr id="10" name="9 Elipse"/>
          <p:cNvSpPr/>
          <p:nvPr/>
        </p:nvSpPr>
        <p:spPr>
          <a:xfrm>
            <a:off x="6505465" y="1331148"/>
            <a:ext cx="2593975" cy="2370137"/>
          </a:xfrm>
          <a:prstGeom prst="ellipse">
            <a:avLst/>
          </a:prstGeom>
          <a:solidFill>
            <a:srgbClr val="2EAAD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Mecenatge, IVA, IRPF, mod.347  </a:t>
            </a:r>
            <a:endParaRPr lang="es-E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1763738" y="3701285"/>
            <a:ext cx="2593975" cy="2370138"/>
          </a:xfrm>
          <a:prstGeom prst="ellipse">
            <a:avLst/>
          </a:prstGeom>
          <a:solidFill>
            <a:srgbClr val="2EAAD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Obligacions de Transparència</a:t>
            </a:r>
          </a:p>
        </p:txBody>
      </p:sp>
      <p:sp>
        <p:nvSpPr>
          <p:cNvPr id="15" name="14 Elipse"/>
          <p:cNvSpPr/>
          <p:nvPr/>
        </p:nvSpPr>
        <p:spPr>
          <a:xfrm>
            <a:off x="5040832" y="3701285"/>
            <a:ext cx="2592388" cy="2370138"/>
          </a:xfrm>
          <a:prstGeom prst="ellipse">
            <a:avLst/>
          </a:prstGeom>
          <a:solidFill>
            <a:srgbClr val="2EAAD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ca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 de</a:t>
            </a:r>
          </a:p>
          <a:p>
            <a:pPr algn="ctr">
              <a:defRPr/>
            </a:pPr>
            <a:r>
              <a:rPr lang="ca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7682" y="5943928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 de flecha"/>
          <p:cNvCxnSpPr/>
          <p:nvPr/>
        </p:nvCxnSpPr>
        <p:spPr>
          <a:xfrm flipV="1">
            <a:off x="2497833" y="2495065"/>
            <a:ext cx="1138063" cy="211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5796136" y="2495066"/>
            <a:ext cx="1008112" cy="105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2105472" y="3356992"/>
            <a:ext cx="392361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067944" y="4886354"/>
            <a:ext cx="12241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V="1">
            <a:off x="6804248" y="3356992"/>
            <a:ext cx="493434" cy="6480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V="1">
            <a:off x="3635896" y="3356993"/>
            <a:ext cx="576064" cy="7920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5292080" y="3356992"/>
            <a:ext cx="504056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370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2627784" y="260351"/>
            <a:ext cx="3456384" cy="792386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32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Model  347</a:t>
            </a:r>
            <a:endParaRPr lang="es-ES" altLang="ca-ES" sz="32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507" name="2 Marcador de contenido"/>
          <p:cNvSpPr>
            <a:spLocks noGrp="1"/>
          </p:cNvSpPr>
          <p:nvPr>
            <p:ph sz="quarter" idx="13"/>
          </p:nvPr>
        </p:nvSpPr>
        <p:spPr>
          <a:xfrm>
            <a:off x="617538" y="1609725"/>
            <a:ext cx="7931150" cy="4843463"/>
          </a:xfrm>
        </p:spPr>
        <p:txBody>
          <a:bodyPr/>
          <a:lstStyle/>
          <a:p>
            <a:pPr marL="342900" lvl="2" indent="-342900" algn="just" eaLnBrk="1" hangingPunct="1">
              <a:spcBef>
                <a:spcPts val="1200"/>
              </a:spcBef>
            </a:pPr>
            <a:r>
              <a:rPr lang="ca-ES" altLang="es-ES" sz="20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A partir de 2014, les entitats no lucratives que compleixin els requisits per ser considerades de caràcter social estaran </a:t>
            </a:r>
            <a:r>
              <a:rPr lang="ca-ES" altLang="es-ES" sz="2000" b="1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expressament obligades a presentar la declaració</a:t>
            </a:r>
            <a:r>
              <a:rPr lang="ca-ES" altLang="es-ES" sz="20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, quan hagin tingut durant l’any operacions per import total superior a 3.005,06 euros</a:t>
            </a:r>
          </a:p>
          <a:p>
            <a:pPr marL="342900" lvl="2" indent="-342900" eaLnBrk="1" hangingPunct="1">
              <a:spcBef>
                <a:spcPts val="1200"/>
              </a:spcBef>
            </a:pPr>
            <a:endParaRPr lang="ca-ES" altLang="es-ES" sz="2000" dirty="0" smtClean="0">
              <a:solidFill>
                <a:srgbClr val="0E71B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899592" y="3284984"/>
            <a:ext cx="6985000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2" indent="-342900">
              <a:spcBef>
                <a:spcPts val="1200"/>
              </a:spcBef>
              <a:defRPr/>
            </a:pPr>
            <a:r>
              <a:rPr lang="ca-ES" altLang="es-ES" sz="2000" dirty="0">
                <a:solidFill>
                  <a:schemeClr val="bg1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Per a la majoria d’entitats les operacions a declarar es limiten a les següents:</a:t>
            </a:r>
          </a:p>
          <a:p>
            <a:pPr marL="800100" lvl="3" indent="-34290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ca-ES" altLang="es-ES" dirty="0">
                <a:solidFill>
                  <a:schemeClr val="bg1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Compres a proveïdors (excepte subministraments d’electricitat, aigua i combustibles, i les assegurances) no subjectes a retenció</a:t>
            </a:r>
          </a:p>
          <a:p>
            <a:pPr marL="800100" lvl="3" indent="-34290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ca-ES" altLang="es-ES" dirty="0">
                <a:solidFill>
                  <a:schemeClr val="bg1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Subvencions provinents d’organismes públics cobrades durant l’exercici (per un import superior als 3.005,06 €)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4653" y="5950742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3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3131840" y="260351"/>
            <a:ext cx="3384376" cy="648370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Model  347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531" name="2 Marcador de contenido"/>
          <p:cNvSpPr>
            <a:spLocks noGrp="1"/>
          </p:cNvSpPr>
          <p:nvPr>
            <p:ph sz="quarter" idx="13"/>
          </p:nvPr>
        </p:nvSpPr>
        <p:spPr>
          <a:xfrm>
            <a:off x="617538" y="1855788"/>
            <a:ext cx="7931150" cy="4381500"/>
          </a:xfrm>
        </p:spPr>
        <p:txBody>
          <a:bodyPr/>
          <a:lstStyle/>
          <a:p>
            <a:pPr marL="800100" lvl="3" indent="-342900" algn="just"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ca-ES" altLang="es-ES" sz="22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A partir de 2014 </a:t>
            </a:r>
            <a:r>
              <a:rPr lang="ca-ES" altLang="es-ES" sz="2200" b="1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les Administracions Públiques hauran de declarar totes les subvencions </a:t>
            </a:r>
            <a:r>
              <a:rPr lang="ca-ES" altLang="es-ES" sz="22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que atorguin, sigui quin sigui el seu import (eliminació del límit dels 3.005,06 € que tenen la resta d’operacions)</a:t>
            </a:r>
          </a:p>
          <a:p>
            <a:pPr marL="800100" lvl="3" indent="-342900" algn="just"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ca-ES" altLang="es-ES" sz="22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El text legal no deixa del tot clar si aquesta eliminació del límit </a:t>
            </a:r>
            <a:r>
              <a:rPr lang="ca-ES" altLang="es-ES" sz="2200" b="1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afecta també les entitats que les reben</a:t>
            </a:r>
            <a:r>
              <a:rPr lang="ca-ES" altLang="es-ES" sz="22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, però totes les consultes efectuades a l’Agència Tributària han rebut com a resposta que </a:t>
            </a:r>
            <a:r>
              <a:rPr lang="ca-ES" altLang="es-ES" sz="2200" b="1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aquestes no les hauran de declarar</a:t>
            </a:r>
            <a:endParaRPr lang="ca-ES" altLang="es-ES" sz="2200" dirty="0" smtClean="0">
              <a:solidFill>
                <a:srgbClr val="0E71B4"/>
              </a:solidFill>
              <a:latin typeface="Tekton Pro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4408" y="592405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95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2699792" y="260351"/>
            <a:ext cx="3312368" cy="648370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Model  347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23" name="2 Marcador de contenido"/>
          <p:cNvSpPr>
            <a:spLocks noGrp="1"/>
          </p:cNvSpPr>
          <p:nvPr>
            <p:ph sz="quarter" idx="13"/>
          </p:nvPr>
        </p:nvSpPr>
        <p:spPr>
          <a:xfrm>
            <a:off x="617537" y="1412776"/>
            <a:ext cx="7931150" cy="4843463"/>
          </a:xfrm>
        </p:spPr>
        <p:txBody>
          <a:bodyPr>
            <a:normAutofit/>
          </a:bodyPr>
          <a:lstStyle/>
          <a:p>
            <a:pPr marL="342900" lvl="2" indent="-342900" algn="just" eaLnBrk="1" hangingPunct="1">
              <a:spcBef>
                <a:spcPts val="1200"/>
              </a:spcBef>
              <a:defRPr/>
            </a:pPr>
            <a:r>
              <a:rPr lang="ca-ES" altLang="ca-ES" sz="22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Efectuar la presentació des de la pàgina web de l’Agència Tributària www.aeat.es (oficina virtual, apartat “consulta i presentació de declaracions)</a:t>
            </a:r>
          </a:p>
          <a:p>
            <a:pPr marL="342900" lvl="2" indent="-342900" eaLnBrk="1" hangingPunct="1">
              <a:spcBef>
                <a:spcPts val="1200"/>
              </a:spcBef>
              <a:defRPr/>
            </a:pPr>
            <a:r>
              <a:rPr lang="ca-ES" altLang="ca-ES" sz="22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Recordem que la presentació telemàtica és obligatòria, és necessari disposar de signatura o certificat digital propi de l’entitat, o bé el d’un gestor autoritzat</a:t>
            </a:r>
            <a:br>
              <a:rPr lang="ca-ES" altLang="ca-ES" sz="22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</a:br>
            <a:endParaRPr lang="ca-ES" altLang="ca-ES" sz="2200" dirty="0" smtClean="0">
              <a:solidFill>
                <a:srgbClr val="0E71B4"/>
              </a:solidFill>
              <a:latin typeface="Tekton Pro" pitchFamily="34" charset="0"/>
              <a:ea typeface="Verdana" pitchFamily="34" charset="0"/>
              <a:cs typeface="Verdana" pitchFamily="34" charset="0"/>
            </a:endParaRPr>
          </a:p>
          <a:p>
            <a:pPr marL="640080" lvl="2" indent="0">
              <a:buNone/>
              <a:defRPr/>
            </a:pPr>
            <a:r>
              <a:rPr lang="ca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a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altLang="ca-ES" sz="2200" dirty="0" smtClean="0">
              <a:solidFill>
                <a:srgbClr val="0E71B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2" indent="-342900" eaLnBrk="1" hangingPunct="1">
              <a:spcBef>
                <a:spcPts val="1200"/>
              </a:spcBef>
              <a:defRPr/>
            </a:pPr>
            <a:endParaRPr lang="ca-ES" altLang="ca-ES" sz="2200" dirty="0" smtClean="0">
              <a:solidFill>
                <a:srgbClr val="0E71B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71600" lvl="3" indent="0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ca-ES" altLang="ca-ES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2759" y="5955584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84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2411760" y="260351"/>
            <a:ext cx="4608512" cy="648369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Certificat  digital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7537" y="1412776"/>
            <a:ext cx="7931150" cy="4843463"/>
          </a:xfrm>
        </p:spPr>
        <p:txBody>
          <a:bodyPr rtlCol="0">
            <a:normAutofit/>
          </a:bodyPr>
          <a:lstStyle/>
          <a:p>
            <a:pPr marL="342900" lvl="2" indent="-342900" algn="just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obtenir el certificat digital de forma gratuïta (Fàbrica Nacional de Moneda y Timbre, classe II):</a:t>
            </a:r>
            <a:b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sz="2200" dirty="0" smtClean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3" indent="-342900" algn="just" eaLnBrk="1" fontAlgn="auto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Demanar al Registre un certificat de la inscripció registral de l’entitat</a:t>
            </a:r>
          </a:p>
          <a:p>
            <a:pPr marL="800100" lvl="3" indent="-342900" algn="just" eaLnBrk="1" fontAlgn="auto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Demanar al Registre un certificat de les dades de la Junta de l’entitat que hi figura (cal que estigui actualitzada i amb els càrrecs en vigor)</a:t>
            </a:r>
          </a:p>
          <a:p>
            <a:pPr marL="800100" lvl="3" indent="-342900" algn="just" eaLnBrk="1" fontAlgn="auto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Anar al web de l’organisme emissor del certificat (</a:t>
            </a: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www.fnmt.es</a:t>
            </a: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800100" lvl="3" indent="-3429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a-ES" sz="18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71600" lvl="3" indent="0" eaLnBrk="1" fontAlgn="auto" hangingPunct="1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endParaRPr lang="ca-ES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8121" y="591661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9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2627784" y="260351"/>
            <a:ext cx="4608512" cy="720378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Certificat  digital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7537" y="1396235"/>
            <a:ext cx="7931150" cy="4843463"/>
          </a:xfrm>
        </p:spPr>
        <p:txBody>
          <a:bodyPr rtlCol="0">
            <a:normAutofit lnSpcReduction="10000"/>
          </a:bodyPr>
          <a:lstStyle/>
          <a:p>
            <a:pPr marL="800100" lvl="3" indent="-342900" algn="just" eaLnBrk="1" fontAlgn="auto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Entrar a l’apartat “certificats” i seleccionar la opció de “persona jurídica”.</a:t>
            </a:r>
          </a:p>
          <a:p>
            <a:pPr marL="800100" lvl="3" indent="-342900" algn="just" eaLnBrk="1" fontAlgn="auto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Clicar a la opció “obtenir certificat”. Es pot demanar en format fitxer o bé en suport de targeta criptogràfica o en USB. </a:t>
            </a:r>
          </a:p>
          <a:p>
            <a:pPr marL="800100" lvl="3" indent="-342900" algn="just" eaLnBrk="1" fontAlgn="auto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sistema generarà un número de sol·licitud.</a:t>
            </a:r>
          </a:p>
          <a:p>
            <a:pPr marL="800100" lvl="3" indent="-342900" algn="just" eaLnBrk="1" fontAlgn="auto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 </a:t>
            </a:r>
            <a:r>
              <a:rPr lang="ca-ES" sz="22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número de sol·licitud, i els dos certificats, el representant legal de l’entitat ha de personar-se a la seva administració de l’Agència Tributària per tal de completar la sol·licitud, i allà li donaran ja el codi per descarregar el </a:t>
            </a: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certificat. Caldrà demanar cita prèvia.</a:t>
            </a:r>
            <a:endParaRPr lang="ca-ES" sz="2200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3" indent="-3429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a-ES" sz="18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71600" lvl="3" indent="0" eaLnBrk="1" fontAlgn="auto" hangingPunct="1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endParaRPr lang="ca-ES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892965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615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2339752" y="260351"/>
            <a:ext cx="4464496" cy="648370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Certificat digital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7538" y="1556792"/>
            <a:ext cx="7931150" cy="4680496"/>
          </a:xfrm>
        </p:spPr>
        <p:txBody>
          <a:bodyPr rtlCol="0">
            <a:normAutofit/>
          </a:bodyPr>
          <a:lstStyle/>
          <a:p>
            <a:pPr marL="800100" lvl="3" indent="-342900" algn="just" eaLnBrk="1" fontAlgn="auto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</a:t>
            </a:r>
            <a:r>
              <a:rPr lang="ca-ES" sz="22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els certificats no poden tenir una antiguitat superior als 10 dies des de la seva </a:t>
            </a: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emissió.</a:t>
            </a:r>
            <a:endParaRPr lang="ca-ES" sz="2200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3" indent="-342900" algn="just" eaLnBrk="1" fontAlgn="auto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ca-ES" sz="22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certificat té una validesa de dos anys, però si es renova abans d’aquest termini, la renovació es podrà fer telemàticament i no caldrà tornar a fer el </a:t>
            </a: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tràmit.</a:t>
            </a:r>
            <a:endParaRPr lang="ca-ES" sz="2200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3" indent="-342900" algn="just" eaLnBrk="1" fontAlgn="auto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a-ES" sz="22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s’opta per la versió en fitxer, caldrà instal·lar-ho amb el mateix ordinador i navegador des del qual es va fer la </a:t>
            </a: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sol·licitud.</a:t>
            </a:r>
            <a:endParaRPr lang="ca-ES" sz="2200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3" indent="-3429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a-ES" sz="18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71600" lvl="3" indent="0" eaLnBrk="1" fontAlgn="auto" hangingPunct="1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endParaRPr lang="ca-ES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2186" y="5805264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44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2987824" y="260351"/>
            <a:ext cx="3240360" cy="648369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Mecenatge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650" y="1773238"/>
            <a:ext cx="7931150" cy="4352925"/>
          </a:xfrm>
        </p:spPr>
        <p:txBody>
          <a:bodyPr rtlCol="0">
            <a:normAutofit/>
          </a:bodyPr>
          <a:lstStyle/>
          <a:p>
            <a:pPr marL="342900" lvl="2" indent="-342900" algn="just" eaLnBrk="1" fontAlgn="auto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a-ES" sz="22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hi haurà una nova llei de Mecenatge, com s’havia anat anunciant</a:t>
            </a:r>
          </a:p>
          <a:p>
            <a:pPr marL="342900" lvl="2" indent="-342900" algn="just" eaLnBrk="1" fontAlgn="auto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a-ES" sz="22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Només es modifiquen alguns articles de la </a:t>
            </a: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Llei </a:t>
            </a:r>
            <a:r>
              <a:rPr lang="ca-ES" sz="22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 (49/2002), de forma clarament insuficient, amb una diferència molt gran respecte a les deduccions fiscals en altres països del nostre entorn</a:t>
            </a:r>
          </a:p>
          <a:p>
            <a:pPr marL="342900" lvl="2" indent="-342900" algn="just" eaLnBrk="1" fontAlgn="auto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a-ES" sz="22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deduccions que s’indiquen a continuació són d’aplicació a entitats en el règim de la </a:t>
            </a: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Llei </a:t>
            </a:r>
            <a:r>
              <a:rPr lang="ca-ES" sz="22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49/2002</a:t>
            </a: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2" indent="0" eaLnBrk="1" fontAlgn="auto" hangingPunct="1">
              <a:spcAft>
                <a:spcPts val="0"/>
              </a:spcAft>
              <a:buNone/>
              <a:defRPr/>
            </a:pPr>
            <a:endParaRPr lang="ca-ES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3063" lvl="2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a-ES" sz="2000" kern="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20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805264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72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2762213" y="260648"/>
            <a:ext cx="3816424" cy="648370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Mecenatge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04850" y="1324160"/>
            <a:ext cx="7931150" cy="4352925"/>
          </a:xfrm>
        </p:spPr>
        <p:txBody>
          <a:bodyPr rtlCol="0">
            <a:normAutofit fontScale="92500" lnSpcReduction="10000"/>
          </a:bodyPr>
          <a:lstStyle/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sz="26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Deduccions per donacions de persones físiques:</a:t>
            </a:r>
          </a:p>
          <a:p>
            <a:pPr marL="800100" lvl="3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dirty="0" smtClean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3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sz="24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Increment </a:t>
            </a:r>
            <a:r>
              <a:rPr lang="ca-ES" sz="24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esglaonat dels percentatges (per trams)</a:t>
            </a: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3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sz="24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ca-ES" sz="24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incrementat s’aplica a donacions efectuades a una mateixa entitat per un import igual o superior durant almenys dos anys</a:t>
            </a:r>
          </a:p>
          <a:p>
            <a:pPr marL="800100" lvl="3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sz="24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Manteniment del límit de deducció del 10% de la base de liquidació del donant</a:t>
            </a:r>
            <a:endParaRPr lang="ca-ES" sz="2400" dirty="0" smtClean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defRPr/>
            </a:pPr>
            <a:endParaRPr lang="ca-ES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3063" lvl="2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a-ES" sz="2000" kern="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20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5170" y="2492896"/>
            <a:ext cx="6102350" cy="1152897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91661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12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>
          <a:xfrm>
            <a:off x="2987824" y="260648"/>
            <a:ext cx="3628876" cy="648072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Mecenatge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699" name="2 Marcador de contenido"/>
          <p:cNvSpPr>
            <a:spLocks noGrp="1"/>
          </p:cNvSpPr>
          <p:nvPr>
            <p:ph sz="quarter" idx="13"/>
          </p:nvPr>
        </p:nvSpPr>
        <p:spPr>
          <a:xfrm>
            <a:off x="617537" y="1787301"/>
            <a:ext cx="7931150" cy="4352925"/>
          </a:xfrm>
        </p:spPr>
        <p:txBody>
          <a:bodyPr>
            <a:normAutofit/>
          </a:bodyPr>
          <a:lstStyle/>
          <a:p>
            <a:pPr marL="342900" lvl="2" indent="-342900" algn="just" eaLnBrk="1" hangingPunct="1"/>
            <a:r>
              <a:rPr lang="ca-ES" altLang="ca-ES" sz="24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Deduccions per donacions de persones jurídiques:</a:t>
            </a:r>
          </a:p>
          <a:p>
            <a:pPr marL="800100" lvl="3" indent="-342900" algn="just" eaLnBrk="1" hangingPunct="1">
              <a:buFont typeface="Wingdings" pitchFamily="2" charset="2"/>
              <a:buChar char="Ø"/>
            </a:pPr>
            <a:r>
              <a:rPr lang="ca-ES" altLang="ca-ES" sz="24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El tipus normal de desgravació continua essent del 35% </a:t>
            </a:r>
          </a:p>
          <a:p>
            <a:pPr marL="800100" lvl="3" indent="-342900" algn="just" eaLnBrk="1" hangingPunct="1">
              <a:buFont typeface="Wingdings" pitchFamily="2" charset="2"/>
              <a:buChar char="Ø"/>
            </a:pPr>
            <a:r>
              <a:rPr lang="ca-ES" altLang="ca-ES" sz="24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S’incrementen dels percentatges de deducció únicament quan les donacions es mantenen o incrementen (mínim 3 anys a la mateixa entitats i amb imports iguals o ascendents). En aquest cas quedarien: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160"/>
            <a:ext cx="4067175" cy="865187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91661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46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2854920" y="260648"/>
            <a:ext cx="3456384" cy="648072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Mecenatge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23" name="2 Marcador de contenido"/>
          <p:cNvSpPr>
            <a:spLocks noGrp="1"/>
          </p:cNvSpPr>
          <p:nvPr>
            <p:ph sz="quarter" idx="13"/>
          </p:nvPr>
        </p:nvSpPr>
        <p:spPr>
          <a:xfrm>
            <a:off x="467544" y="1508509"/>
            <a:ext cx="7931150" cy="4352925"/>
          </a:xfrm>
        </p:spPr>
        <p:txBody>
          <a:bodyPr>
            <a:normAutofit/>
          </a:bodyPr>
          <a:lstStyle/>
          <a:p>
            <a:pPr marL="342900" lvl="2" indent="-342900" algn="just" eaLnBrk="1" hangingPunct="1"/>
            <a:r>
              <a:rPr lang="ca-ES" altLang="ca-ES" sz="24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Deduccions per donacions de persones jurídiques:</a:t>
            </a:r>
          </a:p>
          <a:p>
            <a:pPr marL="342900" lvl="2" indent="-342900" algn="just" eaLnBrk="1" hangingPunct="1"/>
            <a:endParaRPr lang="ca-ES" altLang="ca-ES" sz="2400" dirty="0" smtClean="0">
              <a:solidFill>
                <a:srgbClr val="0E71B4"/>
              </a:solidFill>
              <a:latin typeface="Tekton Pro" pitchFamily="34" charset="0"/>
              <a:ea typeface="Verdana" pitchFamily="34" charset="0"/>
              <a:cs typeface="Verdana" pitchFamily="34" charset="0"/>
            </a:endParaRPr>
          </a:p>
          <a:p>
            <a:pPr marL="800100" lvl="3" indent="-342900" algn="just" eaLnBrk="1" hangingPunct="1">
              <a:buFont typeface="Wingdings" pitchFamily="2" charset="2"/>
              <a:buChar char="Ø"/>
            </a:pPr>
            <a:r>
              <a:rPr lang="ca-ES" altLang="ca-ES" sz="24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Al rebaixar el % impositiu de les empreses al 25%, s’augmenta el diferencial respecte del % de deducció. Això beneficia al donant.</a:t>
            </a:r>
          </a:p>
          <a:p>
            <a:pPr marL="800100" lvl="3" indent="-342900" algn="just" eaLnBrk="1" hangingPunct="1">
              <a:buFont typeface="Wingdings" pitchFamily="2" charset="2"/>
              <a:buChar char="Ø"/>
            </a:pPr>
            <a:r>
              <a:rPr lang="ca-ES" altLang="ca-ES" sz="24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Es manté el límit del 10% de deducció respecte a la base impositiva del donant</a:t>
            </a:r>
          </a:p>
          <a:p>
            <a:pPr marL="800100" lvl="3" indent="-342900" algn="just" eaLnBrk="1" hangingPunct="1">
              <a:buFont typeface="Wingdings" pitchFamily="2" charset="2"/>
              <a:buChar char="Ø"/>
            </a:pPr>
            <a:r>
              <a:rPr lang="ca-ES" altLang="ca-ES" sz="24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Es manté la regulació actual de la donació de prestació de serveis (no dona dret de desgravació)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925044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58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179512" y="1700213"/>
            <a:ext cx="8748935" cy="1008707"/>
          </a:xfrm>
          <a:solidFill>
            <a:srgbClr val="F3FEFF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marL="127635" indent="0" algn="ctr" eaLnBrk="1" hangingPunct="1">
              <a:buNone/>
            </a:pPr>
            <a:r>
              <a:rPr lang="ca-ES" altLang="es-ES" sz="2800" dirty="0" smtClean="0">
                <a:solidFill>
                  <a:schemeClr val="bg2">
                    <a:lumMod val="50000"/>
                  </a:schemeClr>
                </a:solidFill>
                <a:latin typeface="Showcard Gothic" panose="04020904020102020604" pitchFamily="82" charset="0"/>
                <a:ea typeface="Verdana" pitchFamily="34" charset="0"/>
                <a:cs typeface="Verdana" pitchFamily="34" charset="0"/>
              </a:rPr>
              <a:t>Obligació de presentar l’Impost de Societats</a:t>
            </a:r>
            <a:endParaRPr lang="es-ES" altLang="es-ES" sz="2800" dirty="0" smtClean="0">
              <a:solidFill>
                <a:schemeClr val="bg2">
                  <a:lumMod val="50000"/>
                </a:schemeClr>
              </a:solidFill>
              <a:latin typeface="Showcard Gothic" panose="04020904020102020604" pitchFamily="8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8476" y="3140968"/>
            <a:ext cx="274927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65195"/>
            <a:ext cx="2314575" cy="19716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5761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3322972" y="260648"/>
            <a:ext cx="2520280" cy="792386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36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IVA</a:t>
            </a:r>
            <a:endParaRPr lang="es-ES" altLang="ca-ES" sz="36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747" name="2 Marcador de contenido"/>
          <p:cNvSpPr>
            <a:spLocks noGrp="1"/>
          </p:cNvSpPr>
          <p:nvPr>
            <p:ph sz="quarter" idx="13"/>
          </p:nvPr>
        </p:nvSpPr>
        <p:spPr>
          <a:xfrm>
            <a:off x="617537" y="1498847"/>
            <a:ext cx="7931150" cy="4641379"/>
          </a:xfrm>
        </p:spPr>
        <p:txBody>
          <a:bodyPr>
            <a:normAutofit/>
          </a:bodyPr>
          <a:lstStyle/>
          <a:p>
            <a:pPr marL="342900" lvl="2" indent="-342900" algn="just" eaLnBrk="1" hangingPunct="1"/>
            <a:r>
              <a:rPr lang="ca-ES" altLang="ca-ES" sz="22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En relació a les exempcions relatives a les entitats no lucratives</a:t>
            </a:r>
            <a:r>
              <a:rPr lang="ca-ES" altLang="ca-ES" sz="22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:</a:t>
            </a:r>
            <a:endParaRPr lang="ca-ES" altLang="ca-ES" sz="2200" dirty="0" smtClean="0">
              <a:solidFill>
                <a:srgbClr val="0E71B4"/>
              </a:solidFill>
              <a:latin typeface="Tekton Pro" pitchFamily="34" charset="0"/>
              <a:ea typeface="Verdana" pitchFamily="34" charset="0"/>
              <a:cs typeface="Verdana" pitchFamily="34" charset="0"/>
            </a:endParaRPr>
          </a:p>
          <a:p>
            <a:pPr marL="800100" lvl="3" indent="-342900" algn="just"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ca-ES" altLang="ca-ES" sz="22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S’incorporen expressament  les activitats de lleure, quan es desenvolupen dins d’un centre educatiu o escola (principalment, menjador escolar i acollides), a les exempcions de l’IVA regulades a l’article 20.1.9é, relatives als serveis educatius i de formació</a:t>
            </a:r>
          </a:p>
          <a:p>
            <a:pPr marL="800100" lvl="3" indent="-342900" algn="just"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ca-ES" altLang="ca-ES" sz="22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20.1.12è Quotes. Supressió de la referència a que l’objecte de les entitats sigui “exclusivament” de naturalesa cívica, filantròpica, política, sindical,... </a:t>
            </a:r>
            <a:endParaRPr lang="es-ES" altLang="ca-ES" sz="2200" dirty="0" smtClean="0">
              <a:solidFill>
                <a:srgbClr val="0E71B4"/>
              </a:solidFill>
              <a:latin typeface="Tekton Pro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994" y="591661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63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2987824" y="260350"/>
            <a:ext cx="2736304" cy="720377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36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IRPF</a:t>
            </a:r>
            <a:endParaRPr lang="es-ES" altLang="ca-ES" sz="36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771" name="2 Marcador de contenido"/>
          <p:cNvSpPr>
            <a:spLocks noGrp="1"/>
          </p:cNvSpPr>
          <p:nvPr>
            <p:ph sz="quarter" idx="13"/>
          </p:nvPr>
        </p:nvSpPr>
        <p:spPr>
          <a:xfrm>
            <a:off x="755650" y="1773238"/>
            <a:ext cx="7931150" cy="4352925"/>
          </a:xfrm>
        </p:spPr>
        <p:txBody>
          <a:bodyPr/>
          <a:lstStyle/>
          <a:p>
            <a:pPr marL="342900" lvl="2" indent="-342900" algn="just" eaLnBrk="1" hangingPunct="1"/>
            <a:r>
              <a:rPr lang="ca-ES" altLang="ca-ES" sz="24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Es modifiquen els tipus de retenció a aplicar per lloguers, activitats professionals (autònoms), cursos, conferències...</a:t>
            </a:r>
          </a:p>
          <a:p>
            <a:pPr marL="342900" lvl="2" indent="-342900" algn="just" eaLnBrk="1" hangingPunct="1"/>
            <a:endParaRPr lang="ca-ES" altLang="ca-ES" sz="2400" dirty="0" smtClean="0">
              <a:solidFill>
                <a:srgbClr val="0E71B4"/>
              </a:solidFill>
              <a:latin typeface="Tekton Pro" pitchFamily="34" charset="0"/>
              <a:ea typeface="Verdana" pitchFamily="34" charset="0"/>
              <a:cs typeface="Verdana" pitchFamily="34" charset="0"/>
            </a:endParaRPr>
          </a:p>
          <a:p>
            <a:pPr marL="342900" lvl="2" indent="-342900" algn="just" eaLnBrk="1" hangingPunct="1"/>
            <a:r>
              <a:rPr lang="ca-ES" altLang="ca-ES" sz="24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Es crea un nou tipus de retenció per a professionals autònoms, amb ingressos inferiors als 15.000 €/any i que aquest tipus d’ingressos sigui &gt;75% dels seus </a:t>
            </a:r>
            <a:r>
              <a:rPr lang="ca-ES" altLang="ca-ES" sz="24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ingressos procedents </a:t>
            </a:r>
            <a:r>
              <a:rPr lang="ca-ES" altLang="ca-ES" sz="24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d’activitats </a:t>
            </a:r>
            <a:r>
              <a:rPr lang="ca-ES" altLang="ca-ES" sz="24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professionals + rendiments </a:t>
            </a:r>
            <a:r>
              <a:rPr lang="ca-ES" altLang="ca-ES" sz="24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del treball (juliol de 2014)</a:t>
            </a:r>
          </a:p>
          <a:p>
            <a:pPr marL="342900" lvl="2" indent="-342900" eaLnBrk="1" hangingPunct="1"/>
            <a:endParaRPr lang="es-ES" altLang="ca-ES" dirty="0" smtClean="0">
              <a:solidFill>
                <a:srgbClr val="0E71B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05264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27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3250964" y="260648"/>
            <a:ext cx="2664296" cy="720378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36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IRPF</a:t>
            </a:r>
            <a:endParaRPr lang="es-ES" altLang="ca-ES" sz="36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795" name="2 Marcador de contenido"/>
          <p:cNvSpPr>
            <a:spLocks noGrp="1"/>
          </p:cNvSpPr>
          <p:nvPr>
            <p:ph sz="quarter" idx="13"/>
          </p:nvPr>
        </p:nvSpPr>
        <p:spPr>
          <a:xfrm>
            <a:off x="488950" y="1340768"/>
            <a:ext cx="7931150" cy="4352925"/>
          </a:xfrm>
        </p:spPr>
        <p:txBody>
          <a:bodyPr/>
          <a:lstStyle/>
          <a:p>
            <a:pPr marL="342900" lvl="2" indent="-342900" eaLnBrk="1" hangingPunct="1"/>
            <a:r>
              <a:rPr lang="ca-ES" altLang="ca-ES" sz="24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Percentatges més habituals a aplicar:</a:t>
            </a:r>
          </a:p>
          <a:p>
            <a:pPr marL="342900" lvl="2" indent="-342900" eaLnBrk="1" hangingPunct="1"/>
            <a:endParaRPr lang="es-ES" altLang="ca-ES" dirty="0" smtClean="0">
              <a:solidFill>
                <a:srgbClr val="0E71B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35770"/>
            <a:ext cx="6102350" cy="4194175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7698" y="5894982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2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1 Título"/>
          <p:cNvSpPr txBox="1">
            <a:spLocks/>
          </p:cNvSpPr>
          <p:nvPr/>
        </p:nvSpPr>
        <p:spPr bwMode="auto">
          <a:xfrm>
            <a:off x="467544" y="1700213"/>
            <a:ext cx="7848872" cy="1012825"/>
          </a:xfrm>
          <a:prstGeom prst="rect">
            <a:avLst/>
          </a:prstGeom>
          <a:solidFill>
            <a:srgbClr val="F3FEFF"/>
          </a:solidFill>
          <a:ln w="28575">
            <a:solidFill>
              <a:schemeClr val="accent6"/>
            </a:solidFill>
            <a:miter lim="800000"/>
            <a:headEnd/>
            <a:tailEnd/>
          </a:ln>
          <a:extLst/>
        </p:spPr>
        <p:txBody>
          <a:bodyPr anchor="ctr"/>
          <a:lstStyle>
            <a:lvl1pPr marL="44767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a-ES" altLang="es-ES" dirty="0">
                <a:solidFill>
                  <a:schemeClr val="bg2">
                    <a:lumMod val="50000"/>
                  </a:schemeClr>
                </a:solidFill>
                <a:latin typeface="Showcard Gothic" panose="04020904020102020604" pitchFamily="82" charset="0"/>
                <a:ea typeface="Verdana" pitchFamily="34" charset="0"/>
                <a:cs typeface="Verdana" pitchFamily="34" charset="0"/>
              </a:rPr>
              <a:t>Obligacions de transparència</a:t>
            </a:r>
            <a:endParaRPr lang="es-ES" altLang="es-ES" dirty="0">
              <a:solidFill>
                <a:schemeClr val="bg2">
                  <a:lumMod val="50000"/>
                </a:schemeClr>
              </a:solidFill>
              <a:latin typeface="Showcard Gothic" panose="04020904020102020604" pitchFamily="8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2932" y="3284984"/>
            <a:ext cx="3240359" cy="119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58738"/>
            <a:ext cx="1866900" cy="244792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73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>
          <a:xfrm>
            <a:off x="1043608" y="260351"/>
            <a:ext cx="6768752" cy="576362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Obligacions de Transparència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7537" y="1412776"/>
            <a:ext cx="7931150" cy="4352925"/>
          </a:xfrm>
        </p:spPr>
        <p:txBody>
          <a:bodyPr rtlCol="0">
            <a:normAutofit fontScale="70000" lnSpcReduction="20000"/>
          </a:bodyPr>
          <a:lstStyle/>
          <a:p>
            <a:pPr marL="342900" lvl="2" indent="-342900" algn="just" eaLnBrk="1" fontAlgn="auto" hangingPunct="1">
              <a:spcAft>
                <a:spcPts val="0"/>
              </a:spcAft>
              <a:defRPr/>
            </a:pPr>
            <a:r>
              <a:rPr lang="ca-ES" sz="28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Normes que regulen temes de transparència:</a:t>
            </a:r>
          </a:p>
          <a:p>
            <a:pPr marL="0" lvl="2" indent="0" algn="just" eaLnBrk="1" fontAlgn="auto" hangingPunct="1">
              <a:spcAft>
                <a:spcPts val="0"/>
              </a:spcAft>
              <a:buNone/>
              <a:defRPr/>
            </a:pPr>
            <a:endParaRPr lang="ca-ES" sz="2800" dirty="0" smtClean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3" indent="-342900" algn="just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8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Llibre tercer del Codi Civil de Catalunya</a:t>
            </a:r>
          </a:p>
          <a:p>
            <a:pPr marL="800100" lvl="3" indent="-342900" algn="just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8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Llei </a:t>
            </a:r>
            <a:r>
              <a:rPr lang="ca-ES" sz="28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orgànica reguladora del dret d’associació</a:t>
            </a:r>
          </a:p>
          <a:p>
            <a:pPr marL="800100" lvl="3" indent="-342900" algn="just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8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Normativa que regula subvencions, contractes,...</a:t>
            </a:r>
          </a:p>
          <a:p>
            <a:pPr marL="800100" lvl="3" indent="-342900" algn="just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8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Normativa que regula el blanqueig de capitals</a:t>
            </a:r>
          </a:p>
          <a:p>
            <a:pPr marL="800100" lvl="3" indent="-342900" algn="just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8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Lleis de transparència estatal i catalana</a:t>
            </a:r>
          </a:p>
          <a:p>
            <a:pPr marL="800100" lvl="3" indent="-342900" algn="just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8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Llei del protectorat de fundacions i verificació de les associacions declarades d’utilitat </a:t>
            </a:r>
            <a:r>
              <a:rPr lang="ca-ES" sz="28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pública</a:t>
            </a:r>
          </a:p>
          <a:p>
            <a:pPr marL="800100" lvl="3" indent="-342900" algn="just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8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....</a:t>
            </a:r>
            <a:endParaRPr lang="ca-ES" sz="2800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3063" lvl="2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a-ES" sz="2000" kern="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20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3816" y="591661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9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>
          <a:xfrm>
            <a:off x="1379140" y="260648"/>
            <a:ext cx="6407943" cy="648370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Obligacions de Transparència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0094" y="1412776"/>
            <a:ext cx="7931150" cy="4352925"/>
          </a:xfrm>
        </p:spPr>
        <p:txBody>
          <a:bodyPr rtlCol="0">
            <a:normAutofit/>
          </a:bodyPr>
          <a:lstStyle/>
          <a:p>
            <a:pPr marL="342900" lvl="2" indent="-342900" eaLnBrk="1" fontAlgn="auto" hangingPunct="1">
              <a:spcAft>
                <a:spcPts val="0"/>
              </a:spcAft>
              <a:defRPr/>
            </a:pPr>
            <a:r>
              <a:rPr lang="es-ES" sz="2000" dirty="0" err="1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Definició</a:t>
            </a:r>
            <a:r>
              <a:rPr lang="es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s-ES" sz="2000" dirty="0" err="1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transparència</a:t>
            </a:r>
            <a:r>
              <a:rPr lang="es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la </a:t>
            </a:r>
            <a:r>
              <a:rPr lang="es-ES" sz="2000" dirty="0" err="1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Llei</a:t>
            </a:r>
            <a:r>
              <a:rPr lang="es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19/2014</a:t>
            </a:r>
          </a:p>
          <a:p>
            <a:pPr marL="800100" lvl="3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24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3063" lvl="2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a-ES" sz="2000" kern="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20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628716" y="1844824"/>
            <a:ext cx="8208962" cy="3887787"/>
          </a:xfrm>
          <a:prstGeom prst="roundRect">
            <a:avLst/>
          </a:prstGeom>
          <a:solidFill>
            <a:srgbClr val="4F81BD"/>
          </a:solidFill>
          <a:effectLst>
            <a:glow rad="127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ca-ES" sz="2400" dirty="0">
                <a:latin typeface="+mj-lt"/>
              </a:rPr>
              <a:t>L’acció </a:t>
            </a:r>
            <a:r>
              <a:rPr lang="ca-ES" sz="2400" b="1" dirty="0">
                <a:latin typeface="+mj-lt"/>
              </a:rPr>
              <a:t>proactiva</a:t>
            </a:r>
            <a:r>
              <a:rPr lang="ca-ES" sz="2400" dirty="0">
                <a:latin typeface="+mj-lt"/>
              </a:rPr>
              <a:t> de l’Administració</a:t>
            </a:r>
          </a:p>
          <a:p>
            <a:pPr algn="ctr">
              <a:spcAft>
                <a:spcPts val="600"/>
              </a:spcAft>
              <a:defRPr/>
            </a:pPr>
            <a:r>
              <a:rPr lang="ca-ES" sz="2400" dirty="0">
                <a:latin typeface="+mj-lt"/>
              </a:rPr>
              <a:t>de donar a conèixer la </a:t>
            </a:r>
            <a:r>
              <a:rPr lang="ca-ES" sz="2400" b="1" dirty="0">
                <a:latin typeface="+mj-lt"/>
              </a:rPr>
              <a:t>informació</a:t>
            </a:r>
            <a:r>
              <a:rPr lang="ca-ES" sz="2400" dirty="0">
                <a:latin typeface="+mj-lt"/>
              </a:rPr>
              <a:t> relativa als seus </a:t>
            </a:r>
            <a:r>
              <a:rPr lang="ca-ES" sz="2400" b="1" dirty="0">
                <a:latin typeface="+mj-lt"/>
              </a:rPr>
              <a:t>àmbits</a:t>
            </a:r>
            <a:r>
              <a:rPr lang="ca-ES" sz="2400" dirty="0">
                <a:latin typeface="+mj-lt"/>
              </a:rPr>
              <a:t> d’actuació i les seves </a:t>
            </a:r>
            <a:r>
              <a:rPr lang="ca-ES" sz="2400" b="1" dirty="0">
                <a:latin typeface="+mj-lt"/>
              </a:rPr>
              <a:t>obligacions</a:t>
            </a:r>
            <a:r>
              <a:rPr lang="ca-ES" sz="2400" dirty="0">
                <a:latin typeface="+mj-lt"/>
              </a:rPr>
              <a:t>, </a:t>
            </a:r>
          </a:p>
          <a:p>
            <a:pPr algn="ctr">
              <a:spcAft>
                <a:spcPts val="600"/>
              </a:spcAft>
              <a:defRPr/>
            </a:pPr>
            <a:r>
              <a:rPr lang="ca-ES" sz="2400" dirty="0">
                <a:latin typeface="+mj-lt"/>
              </a:rPr>
              <a:t>amb caràcter </a:t>
            </a:r>
            <a:r>
              <a:rPr lang="ca-ES" sz="2400" b="1" dirty="0">
                <a:latin typeface="+mj-lt"/>
              </a:rPr>
              <a:t>permanent i actualitzat</a:t>
            </a:r>
            <a:r>
              <a:rPr lang="ca-ES" sz="2400" dirty="0">
                <a:latin typeface="+mj-lt"/>
              </a:rPr>
              <a:t>, </a:t>
            </a:r>
          </a:p>
          <a:p>
            <a:pPr algn="ctr">
              <a:spcAft>
                <a:spcPts val="600"/>
              </a:spcAft>
              <a:defRPr/>
            </a:pPr>
            <a:r>
              <a:rPr lang="ca-ES" sz="2400" dirty="0">
                <a:latin typeface="+mj-lt"/>
              </a:rPr>
              <a:t>de la manera que resulti més </a:t>
            </a:r>
            <a:r>
              <a:rPr lang="ca-ES" sz="2400" b="1" dirty="0">
                <a:latin typeface="+mj-lt"/>
              </a:rPr>
              <a:t>comprensible</a:t>
            </a:r>
            <a:r>
              <a:rPr lang="ca-ES" sz="2400" dirty="0">
                <a:latin typeface="+mj-lt"/>
              </a:rPr>
              <a:t> per a les persones i </a:t>
            </a:r>
          </a:p>
          <a:p>
            <a:pPr algn="ctr">
              <a:spcAft>
                <a:spcPts val="600"/>
              </a:spcAft>
              <a:defRPr/>
            </a:pPr>
            <a:r>
              <a:rPr lang="ca-ES" sz="2400" dirty="0">
                <a:latin typeface="+mj-lt"/>
              </a:rPr>
              <a:t>per mitjà dels </a:t>
            </a:r>
            <a:r>
              <a:rPr lang="ca-ES" sz="2400" b="1" dirty="0">
                <a:latin typeface="+mj-lt"/>
              </a:rPr>
              <a:t>instruments de difusió </a:t>
            </a:r>
            <a:r>
              <a:rPr lang="ca-ES" sz="2400" dirty="0">
                <a:latin typeface="+mj-lt"/>
              </a:rPr>
              <a:t>que els permetin un accés ampli i fàcil a les dades i els facilitin la </a:t>
            </a:r>
            <a:r>
              <a:rPr lang="ca-ES" sz="2400" b="1" dirty="0">
                <a:latin typeface="+mj-lt"/>
              </a:rPr>
              <a:t>participació</a:t>
            </a:r>
            <a:r>
              <a:rPr lang="ca-ES" sz="2400" dirty="0">
                <a:latin typeface="+mj-lt"/>
              </a:rPr>
              <a:t> en els assumptes públics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972340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75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>
          <a:xfrm>
            <a:off x="1691680" y="260351"/>
            <a:ext cx="6336704" cy="648370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Obligacions de Transparència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650" y="1773238"/>
            <a:ext cx="7931150" cy="4352925"/>
          </a:xfrm>
        </p:spPr>
        <p:txBody>
          <a:bodyPr rtlCol="0">
            <a:normAutofit/>
          </a:bodyPr>
          <a:lstStyle/>
          <a:p>
            <a:pPr marL="342900" lvl="2" indent="-342900" eaLnBrk="1" fontAlgn="auto" hangingPunct="1">
              <a:spcAft>
                <a:spcPts val="0"/>
              </a:spcAft>
              <a:defRPr/>
            </a:pPr>
            <a:r>
              <a:rPr lang="es-ES" sz="2000" dirty="0" err="1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Definició</a:t>
            </a:r>
            <a:r>
              <a:rPr lang="es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fa la </a:t>
            </a:r>
            <a:r>
              <a:rPr lang="es-ES" sz="2000" dirty="0" err="1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Llei</a:t>
            </a:r>
            <a:r>
              <a:rPr lang="es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21/2014 de </a:t>
            </a:r>
            <a:r>
              <a:rPr lang="es-ES" sz="2000" dirty="0" err="1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Protectorat</a:t>
            </a:r>
            <a:endParaRPr lang="es-ES" sz="2000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3063" lvl="2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a-ES" sz="2000" kern="0" dirty="0" smtClean="0">
              <a:latin typeface="Tekton Pro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20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612775" y="2420888"/>
            <a:ext cx="8208963" cy="2879725"/>
          </a:xfrm>
          <a:prstGeom prst="roundRect">
            <a:avLst/>
          </a:prstGeom>
          <a:solidFill>
            <a:srgbClr val="4F81BD"/>
          </a:solidFill>
          <a:effectLst>
            <a:glow rad="127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ca-ES" sz="2400" dirty="0">
                <a:latin typeface="+mj-lt"/>
              </a:rPr>
              <a:t>La transparència és un bé públic essencial </a:t>
            </a:r>
          </a:p>
          <a:p>
            <a:pPr algn="ctr">
              <a:spcAft>
                <a:spcPts val="600"/>
              </a:spcAft>
              <a:defRPr/>
            </a:pPr>
            <a:r>
              <a:rPr lang="ca-ES" sz="2400" dirty="0">
                <a:latin typeface="+mj-lt"/>
              </a:rPr>
              <a:t>que contribueix a generar la confiança de la societat en les entitats i </a:t>
            </a:r>
          </a:p>
          <a:p>
            <a:pPr algn="ctr">
              <a:spcAft>
                <a:spcPts val="600"/>
              </a:spcAft>
              <a:defRPr/>
            </a:pPr>
            <a:r>
              <a:rPr lang="ca-ES" sz="2400" dirty="0">
                <a:latin typeface="+mj-lt"/>
              </a:rPr>
              <a:t>respon al compromís ètic d’aquestes de retre comptes davant els ciutadans i els grups d’interès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0750" y="5916612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45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>
          <a:xfrm>
            <a:off x="1691679" y="260351"/>
            <a:ext cx="6192689" cy="648370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es-ES" altLang="ca-ES" sz="2800" dirty="0" err="1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Obligacions</a:t>
            </a:r>
            <a:r>
              <a:rPr lang="es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 de </a:t>
            </a:r>
            <a:r>
              <a:rPr lang="es-ES" altLang="ca-ES" sz="2800" dirty="0" err="1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transparència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576" y="1484784"/>
            <a:ext cx="7931150" cy="4535487"/>
          </a:xfrm>
        </p:spPr>
        <p:txBody>
          <a:bodyPr rtlCol="0">
            <a:normAutofit/>
          </a:bodyPr>
          <a:lstStyle/>
          <a:p>
            <a:pPr marL="342900" lvl="2" indent="-342900" eaLnBrk="1" fontAlgn="auto" hangingPunct="1">
              <a:spcAft>
                <a:spcPts val="0"/>
              </a:spcAft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què és important la </a:t>
            </a: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transparència? </a:t>
            </a:r>
            <a:endParaRPr lang="ca-ES" sz="2000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62050" lvl="2" indent="-3429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 </a:t>
            </a: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confiança, interna i externa</a:t>
            </a:r>
          </a:p>
          <a:p>
            <a:pPr marL="1162050" lvl="2" indent="-3429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Dóna </a:t>
            </a: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legitimitat</a:t>
            </a:r>
          </a:p>
          <a:p>
            <a:pPr marL="1162050" lvl="2" indent="-3429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Ajuda </a:t>
            </a: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complir amb la missió de l’entitat</a:t>
            </a:r>
          </a:p>
          <a:p>
            <a:pPr marL="1162050" lvl="2" indent="-3429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Dóna </a:t>
            </a: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coherència com a </a:t>
            </a: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organització</a:t>
            </a:r>
          </a:p>
          <a:p>
            <a:pPr marL="1162050" lvl="2" indent="-3429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 compromís social</a:t>
            </a:r>
          </a:p>
          <a:p>
            <a:pPr marL="1162050" lvl="2" indent="-3429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Ajuda a millorar la participació</a:t>
            </a:r>
          </a:p>
          <a:p>
            <a:pPr marL="1162050" lvl="2" indent="-3429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Ajuda a millorar la gestió</a:t>
            </a:r>
          </a:p>
          <a:p>
            <a:pPr marL="1162050" lvl="2" indent="-3429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 comunicar què es fa i com es fa</a:t>
            </a:r>
          </a:p>
          <a:p>
            <a:pPr marL="1162050" lvl="2" indent="-3429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Dóna tranquil·litat a la junta directiva</a:t>
            </a:r>
          </a:p>
          <a:p>
            <a:pPr marL="1162050" lvl="2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ca-ES" sz="2000" dirty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3063" lvl="2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a-ES" sz="2000" kern="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20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6420" y="5805264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15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/>
          <p:cNvSpPr>
            <a:spLocks noGrp="1"/>
          </p:cNvSpPr>
          <p:nvPr>
            <p:ph type="title"/>
          </p:nvPr>
        </p:nvSpPr>
        <p:spPr>
          <a:xfrm>
            <a:off x="1475656" y="260351"/>
            <a:ext cx="6336704" cy="648370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Obligacions de transparència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576" y="1628800"/>
            <a:ext cx="7931150" cy="4352925"/>
          </a:xfrm>
        </p:spPr>
        <p:txBody>
          <a:bodyPr rtlCol="0">
            <a:normAutofit fontScale="62500" lnSpcReduction="20000"/>
          </a:bodyPr>
          <a:lstStyle/>
          <a:p>
            <a:pPr marL="342900" lvl="2" indent="-342900" eaLnBrk="1" fontAlgn="auto" hangingPunct="1">
              <a:spcAft>
                <a:spcPts val="0"/>
              </a:spcAft>
              <a:defRPr/>
            </a:pPr>
            <a:r>
              <a:rPr lang="ca-ES" sz="32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Obligacions que cal complir</a:t>
            </a:r>
            <a:endParaRPr lang="ca-ES" sz="3200" dirty="0" smtClean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defRPr/>
            </a:pPr>
            <a:endParaRPr lang="ca-ES" sz="3200" dirty="0" smtClean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0850" lvl="3" indent="-4508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a-ES" sz="3200" b="1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persones jurídiques que perceben fons públics per a funcionar o per a dur a terme llurs activitats</a:t>
            </a:r>
            <a:r>
              <a:rPr lang="ca-ES" sz="32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hauran d’informar l’administració de:</a:t>
            </a:r>
          </a:p>
          <a:p>
            <a:pPr marL="914400" lvl="3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a-ES" sz="3200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71600" lvl="4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a-ES" sz="32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activitats </a:t>
            </a:r>
          </a:p>
          <a:p>
            <a:pPr marL="1371600" lvl="4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a-ES" sz="32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gestió de serveis públics</a:t>
            </a:r>
          </a:p>
          <a:p>
            <a:pPr marL="1371600" lvl="4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a-ES" sz="32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percepció de fons públics</a:t>
            </a:r>
          </a:p>
          <a:p>
            <a:pPr marL="1371600" lvl="4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a-ES" sz="32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Retribucions percebudes pels càrrecs directius (volum per compte administració és superior al 25% del volum general</a:t>
            </a:r>
          </a:p>
          <a:p>
            <a:pPr marL="342900" lvl="2" indent="-342900" eaLnBrk="1" fontAlgn="auto" hangingPunct="1">
              <a:spcAft>
                <a:spcPts val="0"/>
              </a:spcAft>
              <a:defRPr/>
            </a:pPr>
            <a:endParaRPr lang="ca-ES" sz="3200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71600" lvl="4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a-ES" sz="32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 qui realitza la publicitat activa és l’administració</a:t>
            </a:r>
          </a:p>
          <a:p>
            <a:pPr marL="342900" lvl="2" indent="-342900" eaLnBrk="1" fontAlgn="auto" hangingPunct="1">
              <a:spcAft>
                <a:spcPts val="0"/>
              </a:spcAft>
              <a:defRPr/>
            </a:pPr>
            <a:endParaRPr lang="ca-ES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4312" y="591661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37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>
          <a:xfrm>
            <a:off x="1259632" y="260351"/>
            <a:ext cx="6552727" cy="648370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Obligacions de transparència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650" y="1628775"/>
            <a:ext cx="7931150" cy="4679950"/>
          </a:xfrm>
        </p:spPr>
        <p:txBody>
          <a:bodyPr rtlCol="0">
            <a:normAutofit fontScale="85000" lnSpcReduction="20000"/>
          </a:bodyPr>
          <a:lstStyle/>
          <a:p>
            <a:pPr marL="457200" lvl="3" indent="-457200" algn="just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ca-ES" sz="2600" b="1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Entitats que reben subvencions o ajuts per més de 100.000€ anuals  o més de 5.000€ anuals i que almenys el 40% dels ingressos procedeixi de subvencions o ajuts públics</a:t>
            </a:r>
          </a:p>
          <a:p>
            <a:pPr marL="711200" lvl="3" indent="-342900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a-ES" sz="26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 </a:t>
            </a:r>
            <a:r>
              <a:rPr lang="ca-ES" sz="2600" b="1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institucional, organització i estructura</a:t>
            </a:r>
          </a:p>
          <a:p>
            <a:pPr marL="1371600" lvl="4" indent="-457200" algn="just" eaLnBrk="1" fontAlgn="auto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a-ES" sz="24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Normativa (en sentit ampli: estatuts, </a:t>
            </a:r>
            <a:r>
              <a:rPr lang="ca-ES" sz="24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...)</a:t>
            </a:r>
            <a:endParaRPr lang="ca-ES" sz="2400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71600" lvl="4" indent="-457200" algn="just" eaLnBrk="1" fontAlgn="auto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a-ES" sz="24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Funcions i tasques de l’entitat</a:t>
            </a:r>
          </a:p>
          <a:p>
            <a:pPr marL="1371600" lvl="4" indent="-457200" algn="just" eaLnBrk="1" fontAlgn="auto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a-ES" sz="24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Organigrama (en sentit ampli: entitats vinculades)</a:t>
            </a:r>
          </a:p>
          <a:p>
            <a:pPr marL="1371600" lvl="4" indent="-457200" algn="just" eaLnBrk="1" fontAlgn="auto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a-ES" sz="24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Identificació dels responsables i càrrecs</a:t>
            </a:r>
          </a:p>
          <a:p>
            <a:pPr marL="1371600" lvl="4" indent="-457200" algn="just" eaLnBrk="1" fontAlgn="auto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a-ES" sz="24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Perfil i trajectòria dels responsables (breu CV)</a:t>
            </a:r>
          </a:p>
          <a:p>
            <a:pPr marL="1371600" lvl="4" indent="-457200" algn="just" eaLnBrk="1" fontAlgn="auto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a-ES" sz="24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Retribucions òrgans direcció o administració (subvencions o ajuts de més de 10.000€)</a:t>
            </a:r>
          </a:p>
          <a:p>
            <a:pPr marL="1371600" lvl="4" indent="-457200" algn="just" eaLnBrk="1" fontAlgn="auto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a-ES" sz="24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Identificació de l’entitat i dades de </a:t>
            </a:r>
            <a:r>
              <a:rPr lang="ca-ES" sz="24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contacte</a:t>
            </a:r>
          </a:p>
          <a:p>
            <a:pPr marL="800100" lvl="3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24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3063" lvl="2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a-ES" sz="2000" kern="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20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7110" y="591661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32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1403648" y="260351"/>
            <a:ext cx="6120680" cy="5763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Obligació presentació  IS</a:t>
            </a:r>
            <a:endParaRPr lang="es-ES" altLang="ca-ES" sz="2800" dirty="0" smtClean="0">
              <a:solidFill>
                <a:srgbClr val="0E71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23" name="2 Marcador de contenido"/>
          <p:cNvSpPr>
            <a:spLocks noGrp="1"/>
          </p:cNvSpPr>
          <p:nvPr>
            <p:ph sz="quarter" idx="13"/>
          </p:nvPr>
        </p:nvSpPr>
        <p:spPr>
          <a:xfrm>
            <a:off x="617538" y="1641475"/>
            <a:ext cx="7931150" cy="4595813"/>
          </a:xfrm>
        </p:spPr>
        <p:txBody>
          <a:bodyPr/>
          <a:lstStyle/>
          <a:p>
            <a:pPr marL="0" lvl="2" indent="0" eaLnBrk="1" hangingPunct="1">
              <a:spcBef>
                <a:spcPts val="1800"/>
              </a:spcBef>
              <a:buFont typeface="Arial" charset="0"/>
              <a:buNone/>
              <a:defRPr/>
            </a:pPr>
            <a:r>
              <a:rPr lang="ca-ES" sz="22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Què és l’Impost de Societats?</a:t>
            </a:r>
            <a:r>
              <a:rPr lang="pt-BR" sz="22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2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2200" b="1" dirty="0" smtClean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algn="just" eaLnBrk="1" hangingPunct="1">
              <a:spcBef>
                <a:spcPts val="1800"/>
              </a:spcBef>
              <a:spcAft>
                <a:spcPts val="1800"/>
              </a:spcAft>
              <a:defRPr/>
            </a:pPr>
            <a:r>
              <a:rPr lang="ca-ES" altLang="ca-ES" sz="22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L’Impost sobre Societats (IS) és l’equivalent a l’IRPF (Impost de la Renda de les Persones Físiques) però per a les persones jurídiques (empreses i entitats)</a:t>
            </a:r>
          </a:p>
          <a:p>
            <a:pPr marL="342900" lvl="2" indent="-342900" algn="just" eaLnBrk="1" hangingPunct="1">
              <a:spcBef>
                <a:spcPts val="1800"/>
              </a:spcBef>
              <a:spcAft>
                <a:spcPts val="1800"/>
              </a:spcAft>
              <a:defRPr/>
            </a:pPr>
            <a:r>
              <a:rPr lang="ca-ES" altLang="ca-ES" sz="22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Les Rendes gravades són els </a:t>
            </a:r>
            <a:r>
              <a:rPr lang="ca-ES" altLang="ca-ES" sz="2200" b="1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beneficis</a:t>
            </a:r>
            <a:r>
              <a:rPr lang="ca-ES" altLang="ca-ES" sz="22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 de l’activitat econòmica, és a dir, </a:t>
            </a:r>
            <a:r>
              <a:rPr lang="ca-ES" altLang="ca-ES" sz="2200" b="1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ingressos menys despeses</a:t>
            </a:r>
          </a:p>
          <a:p>
            <a:pPr marL="342900" lvl="2" indent="-342900" algn="just" eaLnBrk="1" hangingPunct="1">
              <a:spcBef>
                <a:spcPts val="1800"/>
              </a:spcBef>
              <a:spcAft>
                <a:spcPts val="1800"/>
              </a:spcAft>
              <a:defRPr/>
            </a:pPr>
            <a:r>
              <a:rPr lang="ca-ES" altLang="ca-ES" sz="22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Si han hagut pèrdues a l’activitat que tributa, no s’haurà de pagar res per aquest impost </a:t>
            </a:r>
          </a:p>
          <a:p>
            <a:pPr marL="342900" lvl="2" indent="-342900" eaLnBrk="1" hangingPunct="1">
              <a:spcBef>
                <a:spcPts val="1200"/>
              </a:spcBef>
              <a:defRPr/>
            </a:pPr>
            <a:endParaRPr lang="ca-ES" altLang="ca-ES" sz="2000" dirty="0" smtClean="0">
              <a:solidFill>
                <a:srgbClr val="0E71B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91661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49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>
          <a:xfrm>
            <a:off x="1188008" y="260648"/>
            <a:ext cx="6624352" cy="720378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Obligacions de transparència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650" y="1412875"/>
            <a:ext cx="7931150" cy="5173663"/>
          </a:xfrm>
        </p:spPr>
        <p:txBody>
          <a:bodyPr rtlCol="0">
            <a:noAutofit/>
          </a:bodyPr>
          <a:lstStyle/>
          <a:p>
            <a:pPr marL="342900" lvl="3" indent="-342900" algn="just"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a-ES" sz="1800" b="1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 de rellevància </a:t>
            </a:r>
            <a:r>
              <a:rPr lang="ca-ES" sz="18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econòmica</a:t>
            </a:r>
          </a:p>
          <a:p>
            <a:pPr marL="908050" lvl="4" indent="-27940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a-ES" sz="18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Pressupost</a:t>
            </a:r>
            <a:endParaRPr lang="ca-ES" sz="1800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08050" lvl="4" indent="-27940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a-ES" sz="18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Comptes anuals i auditoria</a:t>
            </a:r>
          </a:p>
          <a:p>
            <a:pPr marL="908050" lvl="4" indent="-27940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a-ES" sz="1800" b="1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Contractes</a:t>
            </a:r>
            <a:r>
              <a:rPr lang="ca-ES" sz="18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adjudicats per l’administració (5 anys)</a:t>
            </a:r>
          </a:p>
          <a:p>
            <a:pPr marL="1614488" lvl="3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a-ES" sz="18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Objecte + import + durada + modificacions posteriors + pròrrogues + subcontractacions</a:t>
            </a:r>
          </a:p>
          <a:p>
            <a:pPr marL="908050" lvl="4" indent="-27940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a-ES" sz="1800" b="1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Convenis</a:t>
            </a:r>
            <a:r>
              <a:rPr lang="ca-ES" sz="18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Col·laboració amb l’administració (vigents)</a:t>
            </a:r>
          </a:p>
          <a:p>
            <a:pPr marL="1614488" lvl="3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a-ES" sz="18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+ parts + objecte + obligacions + durada + modificacions posteriors + informació </a:t>
            </a:r>
            <a:r>
              <a:rPr lang="ca-ES" sz="18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compliment</a:t>
            </a:r>
          </a:p>
          <a:p>
            <a:pPr marL="908050" lvl="4" indent="-27940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a-ES" sz="18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Subvencions</a:t>
            </a:r>
            <a:r>
              <a:rPr lang="ca-ES" sz="18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ajuts públics (5 anys)</a:t>
            </a:r>
          </a:p>
          <a:p>
            <a:pPr marL="1614488" lvl="3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a-ES" sz="18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 </a:t>
            </a:r>
            <a:r>
              <a:rPr lang="ca-ES" sz="18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objecte + beneficiaris + retribucions òrgans de direcció o </a:t>
            </a:r>
            <a:r>
              <a:rPr lang="ca-ES" sz="18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administració</a:t>
            </a:r>
          </a:p>
          <a:p>
            <a:pPr marL="0" lvl="3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a-ES" sz="18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a-ES" sz="18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18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</a:t>
            </a:r>
            <a:r>
              <a:rPr lang="ca-ES" sz="1800" b="1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contractes del sector públic </a:t>
            </a:r>
            <a:r>
              <a:rPr lang="ca-ES" sz="18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inclouran les obligacions dels adjudicataris de facilitar informació</a:t>
            </a:r>
          </a:p>
          <a:p>
            <a:pPr marL="1614488" lvl="3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a-ES" sz="1800" dirty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91661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43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>
          <a:xfrm>
            <a:off x="1619672" y="260351"/>
            <a:ext cx="6192689" cy="720378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Obligacions de transparència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576" y="1529226"/>
            <a:ext cx="7931150" cy="4352925"/>
          </a:xfrm>
        </p:spPr>
        <p:txBody>
          <a:bodyPr rtlCol="0">
            <a:normAutofit/>
          </a:bodyPr>
          <a:lstStyle/>
          <a:p>
            <a:pPr marL="457200" lvl="2" indent="-457200" eaLnBrk="1" fontAlgn="auto" hangingPunct="1">
              <a:spcAft>
                <a:spcPts val="0"/>
              </a:spcAft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hem de complir amb les obligacions</a:t>
            </a: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b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sz="2000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3" indent="-4572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través del </a:t>
            </a:r>
            <a:r>
              <a:rPr lang="ca-ES" sz="2000" b="1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lloc web </a:t>
            </a: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ca-ES" sz="2000" b="1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seus electròniques</a:t>
            </a:r>
          </a:p>
          <a:p>
            <a:pPr marL="914400" lvl="3" indent="-4572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través dels portals de les administracions</a:t>
            </a:r>
          </a:p>
          <a:p>
            <a:pPr marL="457200" lvl="3" indent="0" eaLnBrk="1" fontAlgn="auto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(només </a:t>
            </a: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entitats amb finalitats culturals o socials </a:t>
            </a: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	menys </a:t>
            </a: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50.000€ de pressupost</a:t>
            </a:r>
          </a:p>
          <a:p>
            <a:pPr marL="914400" lvl="3" indent="-4572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 electrònic</a:t>
            </a:r>
          </a:p>
          <a:p>
            <a:pPr marL="914400" lvl="3" indent="-4572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manera gratuïta i de fàcil accés</a:t>
            </a:r>
          </a:p>
          <a:p>
            <a:pPr marL="914400" lvl="3" indent="-4572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manera estructurada i clara</a:t>
            </a:r>
          </a:p>
          <a:p>
            <a:pPr marL="914400" lvl="3" indent="-4572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format reutilitzable</a:t>
            </a:r>
          </a:p>
          <a:p>
            <a:pPr marL="373063" lvl="2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a-ES" sz="2000" kern="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20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91661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7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/>
          <p:cNvSpPr>
            <a:spLocks noGrp="1"/>
          </p:cNvSpPr>
          <p:nvPr>
            <p:ph type="title"/>
          </p:nvPr>
        </p:nvSpPr>
        <p:spPr>
          <a:xfrm>
            <a:off x="1259631" y="260350"/>
            <a:ext cx="6768753" cy="648369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Obligacions de transparència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576" y="1484784"/>
            <a:ext cx="7931150" cy="4535487"/>
          </a:xfrm>
        </p:spPr>
        <p:txBody>
          <a:bodyPr rtlCol="0">
            <a:normAutofit/>
          </a:bodyPr>
          <a:lstStyle/>
          <a:p>
            <a:pPr marL="457200" lvl="2" indent="-457200" eaLnBrk="1" fontAlgn="auto" hangingPunct="1">
              <a:spcAft>
                <a:spcPts val="0"/>
              </a:spcAft>
              <a:defRPr/>
            </a:pP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entitats són </a:t>
            </a: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responsables de la informació que </a:t>
            </a: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publiquen</a:t>
            </a:r>
            <a:b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sz="2000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3" indent="-4572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 </a:t>
            </a: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veraç i objectiva</a:t>
            </a:r>
          </a:p>
          <a:p>
            <a:pPr marL="914400" lvl="3" indent="-4572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Constant i actualitzada</a:t>
            </a:r>
          </a:p>
          <a:p>
            <a:pPr marL="914400" lvl="3" indent="-4572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Fàcilment accessible i comprensible</a:t>
            </a:r>
          </a:p>
          <a:p>
            <a:pPr marL="914400" lvl="3" indent="-4572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Ordenada temàticament i cronològicament</a:t>
            </a:r>
          </a:p>
          <a:p>
            <a:pPr marL="914400" lvl="3" indent="-4572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Formats fàcilment comprensibles</a:t>
            </a:r>
          </a:p>
          <a:p>
            <a:pPr marL="914400" lvl="3" indent="-4572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Indicadors objectius</a:t>
            </a:r>
          </a:p>
          <a:p>
            <a:pPr marL="914400" lvl="3" indent="-4572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obligacions de la llei són de mínims</a:t>
            </a:r>
          </a:p>
          <a:p>
            <a:pPr marL="914400" lvl="3" indent="-4572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 d’accessibilitat universal (per a tothom)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20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892965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00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xfrm>
            <a:off x="1475656" y="260351"/>
            <a:ext cx="6552728" cy="720378"/>
          </a:xfrm>
          <a:solidFill>
            <a:srgbClr val="F3FEFF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Obligacions de transparència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650" y="1773238"/>
            <a:ext cx="7931150" cy="4352925"/>
          </a:xfrm>
        </p:spPr>
        <p:txBody>
          <a:bodyPr rtlCol="0">
            <a:normAutofit/>
          </a:bodyPr>
          <a:lstStyle/>
          <a:p>
            <a:pPr marL="457200" lvl="2" indent="-457200" algn="just" eaLnBrk="1" fontAlgn="auto" hangingPunct="1">
              <a:spcAft>
                <a:spcPts val="0"/>
              </a:spcAft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Règim </a:t>
            </a: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sancionador (llei catalana)</a:t>
            </a:r>
            <a:endParaRPr lang="ca-ES" sz="2000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3" indent="-457200"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ca-ES" sz="2000" dirty="0" smtClean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3" indent="-457200"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Amonestacions</a:t>
            </a:r>
            <a:endParaRPr lang="ca-ES" sz="2000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3" indent="-457200"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Declaracions d'incompliment amb publicitat</a:t>
            </a:r>
          </a:p>
          <a:p>
            <a:pPr marL="914400" lvl="3" indent="-457200"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Multes des de 600€ a 12.000€</a:t>
            </a:r>
          </a:p>
          <a:p>
            <a:pPr marL="914400" lvl="3" indent="-457200"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Inhabilitació per rebre ajuts públics d’1 a 5 anys</a:t>
            </a:r>
          </a:p>
          <a:p>
            <a:pPr marL="914400" lvl="3" indent="-457200"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Suspensió per poder contractar amb l’administració pública (fins a 6 mesos)</a:t>
            </a:r>
          </a:p>
          <a:p>
            <a:pPr marL="373063" lvl="2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a-ES" sz="2000" kern="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20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82990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63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>
          <a:xfrm>
            <a:off x="827584" y="1916832"/>
            <a:ext cx="7488832" cy="647700"/>
          </a:xfrm>
          <a:solidFill>
            <a:srgbClr val="F3FEFF"/>
          </a:solidFill>
          <a:ln w="28575">
            <a:solidFill>
              <a:schemeClr val="accent6"/>
            </a:solidFill>
          </a:ln>
        </p:spPr>
        <p:txBody>
          <a:bodyPr/>
          <a:lstStyle/>
          <a:p>
            <a:pPr marL="127635" indent="0" algn="ctr" eaLnBrk="1" hangingPunct="1">
              <a:buNone/>
            </a:pPr>
            <a:r>
              <a:rPr lang="ca-ES" altLang="es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   </a:t>
            </a:r>
            <a:r>
              <a:rPr lang="ca-ES" altLang="es-ES" sz="2800" dirty="0" smtClean="0">
                <a:solidFill>
                  <a:schemeClr val="bg2">
                    <a:lumMod val="50000"/>
                  </a:schemeClr>
                </a:solidFill>
                <a:latin typeface="Showcard Gothic" panose="04020904020102020604" pitchFamily="82" charset="0"/>
                <a:ea typeface="Verdana" pitchFamily="34" charset="0"/>
                <a:cs typeface="Verdana" pitchFamily="34" charset="0"/>
              </a:rPr>
              <a:t>Gestió de persones</a:t>
            </a:r>
            <a:endParaRPr lang="es-ES" altLang="es-ES" sz="2800" dirty="0" smtClean="0">
              <a:solidFill>
                <a:schemeClr val="bg2">
                  <a:lumMod val="50000"/>
                </a:schemeClr>
              </a:solidFill>
              <a:latin typeface="Showcard Gothic" panose="04020904020102020604" pitchFamily="8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901" y="2734696"/>
            <a:ext cx="26289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49080"/>
            <a:ext cx="2628900" cy="17335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87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Título"/>
          <p:cNvSpPr>
            <a:spLocks noGrp="1"/>
          </p:cNvSpPr>
          <p:nvPr>
            <p:ph type="title"/>
          </p:nvPr>
        </p:nvSpPr>
        <p:spPr>
          <a:xfrm>
            <a:off x="2267744" y="260351"/>
            <a:ext cx="5400600" cy="720378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es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Gestió de persones</a:t>
            </a:r>
            <a:endParaRPr lang="es-ES" altLang="es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576" y="1484784"/>
            <a:ext cx="7931150" cy="4352925"/>
          </a:xfrm>
        </p:spPr>
        <p:txBody>
          <a:bodyPr rtlCol="0">
            <a:normAutofit/>
          </a:bodyPr>
          <a:lstStyle/>
          <a:p>
            <a:pPr marL="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2000" b="1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sz="24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Tipologia de relació</a:t>
            </a:r>
            <a:br>
              <a:rPr lang="ca-ES" sz="24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sz="2400" b="1" dirty="0" smtClean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3" indent="-4572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Voluntariat</a:t>
            </a:r>
          </a:p>
          <a:p>
            <a:pPr marL="914400" lvl="3" indent="-4572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Autònom/a</a:t>
            </a:r>
          </a:p>
          <a:p>
            <a:pPr marL="914400" lvl="3" indent="-4572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Treballador/a (la relació laboral)</a:t>
            </a:r>
          </a:p>
          <a:p>
            <a:pPr marL="914400" lvl="3" indent="-4572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Ponents en jornades i congressos</a:t>
            </a:r>
          </a:p>
          <a:p>
            <a:pPr marL="373063" lvl="2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2000" kern="0" dirty="0" smtClean="0"/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91661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88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/>
          </p:nvPr>
        </p:nvSpPr>
        <p:spPr>
          <a:xfrm>
            <a:off x="2087786" y="260648"/>
            <a:ext cx="4752528" cy="648370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es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Gestió de persones</a:t>
            </a:r>
            <a:endParaRPr lang="es-ES" altLang="es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 descr="C:\Users\vgarcia\Desktop\Image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174" y="1124745"/>
            <a:ext cx="7127875" cy="4791868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2137" y="6021908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554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Título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648370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es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Gestió de persones: Inspecció de treball</a:t>
            </a:r>
            <a:endParaRPr lang="es-ES" altLang="es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576" y="1196752"/>
            <a:ext cx="7931150" cy="5040313"/>
          </a:xfrm>
        </p:spPr>
        <p:txBody>
          <a:bodyPr rtlCol="0">
            <a:normAutofit/>
          </a:bodyPr>
          <a:lstStyle/>
          <a:p>
            <a:pPr marL="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Criteris de la inspecció de treball</a:t>
            </a:r>
          </a:p>
          <a:p>
            <a:pPr marL="709613" lvl="2" indent="-342900" algn="just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qualificació que donem des de l’entitat a la relació és irrellevant. Les obligacions determinen la naturalesa de la prestació</a:t>
            </a:r>
          </a:p>
          <a:p>
            <a:pPr marL="709613" lvl="2" indent="-342900" algn="just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cal que hi hagi una dedicació exclusiva ni que sigui el mitjà de vida fonamental de la persona</a:t>
            </a:r>
          </a:p>
          <a:p>
            <a:pPr marL="709613" lvl="2" indent="-342900" algn="just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decisiva l’existència d’una retribució a canvi de la prestació d’uns serveis</a:t>
            </a:r>
          </a:p>
          <a:p>
            <a:pPr marL="0" lvl="2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Compensació de despeses vs. Retribució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tabLst>
                <a:tab pos="4391025" algn="l"/>
              </a:tabLst>
              <a:defRPr/>
            </a:pPr>
            <a:r>
              <a:rPr lang="ca-ES" kern="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Irregularitat</a:t>
            </a:r>
            <a:r>
              <a:rPr lang="ca-ES" kern="0" dirty="0" smtClean="0"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Periodicitat dels pagaments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tabLst>
                <a:tab pos="4391025" algn="l"/>
              </a:tabLst>
              <a:defRPr/>
            </a:pPr>
            <a:r>
              <a:rPr lang="ca-ES" kern="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Variabilitat</a:t>
            </a:r>
            <a:r>
              <a:rPr lang="ca-ES" kern="0" dirty="0" smtClean="0"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Uniformitat de les quantitats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tabLst>
                <a:tab pos="4391025" algn="l"/>
              </a:tabLst>
              <a:defRPr/>
            </a:pPr>
            <a:r>
              <a:rPr lang="ca-ES" kern="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Despeses reals i justificades</a:t>
            </a:r>
            <a:r>
              <a:rPr lang="ca-ES" kern="0" dirty="0" smtClean="0"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Retribució per un servei</a:t>
            </a:r>
            <a:endParaRPr lang="ca-ES" kern="0" dirty="0" smtClean="0">
              <a:latin typeface="Tekton Pro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20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>
            <a:off x="3563888" y="4869160"/>
            <a:ext cx="1511300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3563888" y="5301208"/>
            <a:ext cx="1511300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5004048" y="5805264"/>
            <a:ext cx="360363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949280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04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648369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l" eaLnBrk="1" hangingPunct="1">
              <a:buNone/>
            </a:pPr>
            <a:r>
              <a:rPr lang="ca-ES" altLang="es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Gestió de persones: Inspecció de treball</a:t>
            </a:r>
            <a:endParaRPr lang="es-ES" altLang="es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2475" y="1412875"/>
            <a:ext cx="7931150" cy="5040313"/>
          </a:xfrm>
        </p:spPr>
        <p:txBody>
          <a:bodyPr rtlCol="0">
            <a:normAutofit/>
          </a:bodyPr>
          <a:lstStyle/>
          <a:p>
            <a:pPr marL="0" lvl="2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a-ES" sz="22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Dificultats </a:t>
            </a:r>
            <a:r>
              <a:rPr lang="ca-ES" sz="2200" b="1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habituals per a la contractació de </a:t>
            </a:r>
            <a:r>
              <a:rPr lang="ca-ES" sz="22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persones</a:t>
            </a:r>
            <a:endParaRPr lang="ca-ES" sz="2200" b="1" kern="0" dirty="0" smtClean="0"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6325" lvl="1" indent="-3429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Costos econòmics: seguretat social, </a:t>
            </a:r>
            <a:r>
              <a:rPr lang="ca-ES" sz="2000" kern="0" dirty="0" err="1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irpf</a:t>
            </a: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gestoria,...</a:t>
            </a:r>
          </a:p>
          <a:p>
            <a:pPr marL="1076325" lvl="1" indent="-3429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Falta de formació / informació</a:t>
            </a:r>
          </a:p>
          <a:p>
            <a:pPr marL="1076325" lvl="1" indent="-3429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Resistència de la junta directiva: sempre s’ha fet així</a:t>
            </a:r>
          </a:p>
          <a:p>
            <a:pPr marL="1076325" lvl="1" indent="-3429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Resistència per part dels treballadors: </a:t>
            </a:r>
            <a:r>
              <a:rPr lang="ca-ES" sz="20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cobrament d’altres </a:t>
            </a: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prestacions (atur, jubilació,...), </a:t>
            </a:r>
            <a:r>
              <a:rPr lang="ca-ES" sz="20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declaració renda dels pares/mares, </a:t>
            </a: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incompatibilitats administració, ...</a:t>
            </a:r>
          </a:p>
          <a:p>
            <a:pPr marL="1076325" lvl="1" indent="-3429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Resistència per part dels socis: increment quotes</a:t>
            </a:r>
          </a:p>
          <a:p>
            <a:pPr marL="1076325" lvl="1" indent="-3429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Administració pública: convenis molt ajustats</a:t>
            </a:r>
            <a:endParaRPr lang="ca-ES" sz="2000" kern="0" dirty="0">
              <a:solidFill>
                <a:srgbClr val="0070C0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20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892965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55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Título"/>
          <p:cNvSpPr>
            <a:spLocks noGrp="1"/>
          </p:cNvSpPr>
          <p:nvPr>
            <p:ph type="title"/>
          </p:nvPr>
        </p:nvSpPr>
        <p:spPr>
          <a:xfrm>
            <a:off x="1043607" y="260351"/>
            <a:ext cx="7128793" cy="648370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es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Gestió de persones: Voluntariat</a:t>
            </a:r>
            <a:endParaRPr lang="es-ES" altLang="es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576" y="1412776"/>
            <a:ext cx="8137525" cy="4608512"/>
          </a:xfrm>
        </p:spPr>
        <p:txBody>
          <a:bodyPr rtlCol="0">
            <a:normAutofit fontScale="92500" lnSpcReduction="20000"/>
          </a:bodyPr>
          <a:lstStyle/>
          <a:p>
            <a:pPr marL="342900" lvl="2" indent="-342900" eaLnBrk="1" fontAlgn="auto" hangingPunct="1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Carta del Voluntariat de Catalunya</a:t>
            </a:r>
          </a:p>
          <a:p>
            <a:pPr marL="342900" lvl="2" indent="-342900" eaLnBrk="1" fontAlgn="auto" hangingPunct="1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Avantprojecte de Llei del Voluntariat a Catalunya i estatal</a:t>
            </a:r>
          </a:p>
          <a:p>
            <a:pPr marL="342900" lvl="2" indent="-342900" eaLnBrk="1" fontAlgn="auto" hangingPunct="1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Definició del voluntariat</a:t>
            </a:r>
            <a:endParaRPr lang="ca-ES" sz="2200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2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conjunt </a:t>
            </a:r>
            <a:r>
              <a:rPr lang="ca-ES" sz="2200" b="1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d’activitats d’interès general </a:t>
            </a:r>
            <a:r>
              <a:rPr lang="ca-ES" sz="22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(també esportives</a:t>
            </a:r>
            <a:r>
              <a:rPr lang="ca-ES" sz="22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2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Dutes a terme per </a:t>
            </a:r>
            <a:r>
              <a:rPr lang="ca-ES" sz="2200" b="1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persones </a:t>
            </a:r>
            <a:r>
              <a:rPr lang="ca-ES" sz="22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físiques 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2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forma </a:t>
            </a:r>
            <a:r>
              <a:rPr lang="ca-ES" sz="2200" b="1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lliure, altruista i solidària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2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través </a:t>
            </a:r>
            <a:r>
              <a:rPr lang="ca-ES" sz="2200" b="1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d’organitzacions privades no lucratives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2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D’acord amb programes o </a:t>
            </a:r>
            <a:r>
              <a:rPr lang="ca-ES" sz="2200" b="1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projectes concrets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200" b="1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no es realitzin en virtut d’una relació</a:t>
            </a:r>
            <a:r>
              <a:rPr lang="ca-ES" sz="22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laboral, funcionarial, mercantil o qualsevol altra </a:t>
            </a:r>
            <a:r>
              <a:rPr lang="ca-ES" sz="2200" b="1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retribuïda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endParaRPr lang="ca-ES" sz="2000" kern="0" dirty="0" smtClean="0"/>
          </a:p>
          <a:p>
            <a:pPr marL="373063" lvl="2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2000" kern="0" dirty="0"/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91661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90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1187623" y="260351"/>
            <a:ext cx="6840761" cy="576361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Obligació presentació IS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650" y="1628775"/>
            <a:ext cx="7931150" cy="4608513"/>
          </a:xfrm>
        </p:spPr>
        <p:txBody>
          <a:bodyPr rtlCol="0">
            <a:normAutofit/>
          </a:bodyPr>
          <a:lstStyle/>
          <a:p>
            <a:pPr marL="342900" lvl="2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Tahoma" panose="020B0604030504040204" pitchFamily="34" charset="0"/>
              </a:rPr>
              <a:t>Hi ha </a:t>
            </a:r>
            <a:r>
              <a:rPr lang="ca-ES" sz="22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Tahoma" panose="020B0604030504040204" pitchFamily="34" charset="0"/>
              </a:rPr>
              <a:t>dos règims de tributació </a:t>
            </a: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Tahoma" panose="020B0604030504040204" pitchFamily="34" charset="0"/>
              </a:rPr>
              <a:t>possibles</a:t>
            </a:r>
            <a:r>
              <a:rPr lang="ca-ES" sz="22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Tahoma" panose="020B0604030504040204" pitchFamily="34" charset="0"/>
              </a:rPr>
              <a:t>a l’IS per les entitats no lucratives:</a:t>
            </a:r>
          </a:p>
          <a:p>
            <a:pPr marL="1263650" lvl="3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Tahoma" panose="020B0604030504040204" pitchFamily="34" charset="0"/>
              </a:rPr>
              <a:t>Entitats que hagin optat pel règim fiscal de la llei 49/2002 (principalment, fundacions i associacions declarades d’utilitat pública)</a:t>
            </a:r>
          </a:p>
          <a:p>
            <a:pPr marL="1263650" lvl="3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Tahoma" panose="020B0604030504040204" pitchFamily="34" charset="0"/>
              </a:rPr>
              <a:t>Entitats parcialment exemptes (resta d’entitats)</a:t>
            </a:r>
          </a:p>
          <a:p>
            <a:pPr marL="342900" lvl="2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2200" dirty="0" smtClean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342900" lvl="2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Tahoma" panose="020B0604030504040204" pitchFamily="34" charset="0"/>
              </a:rPr>
              <a:t>Cal saber a quin d’aquests dos </a:t>
            </a:r>
            <a:r>
              <a:rPr lang="ca-ES" sz="22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Tahoma" panose="020B0604030504040204" pitchFamily="34" charset="0"/>
              </a:rPr>
              <a:t>règims </a:t>
            </a: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Tahoma" panose="020B0604030504040204" pitchFamily="34" charset="0"/>
              </a:rPr>
              <a:t>fiscals es troba l’entitat, </a:t>
            </a:r>
            <a:r>
              <a:rPr lang="ca-ES" sz="22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Tahoma" panose="020B0604030504040204" pitchFamily="34" charset="0"/>
              </a:rPr>
              <a:t>ja que certes rendes exemptes en el règim de la llei 49/2002, no ho són en el règim de les entitats parcialment exemptes </a:t>
            </a: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2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a-ES" dirty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875766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78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/>
          <p:cNvSpPr>
            <a:spLocks noGrp="1"/>
          </p:cNvSpPr>
          <p:nvPr>
            <p:ph type="title"/>
          </p:nvPr>
        </p:nvSpPr>
        <p:spPr>
          <a:xfrm>
            <a:off x="1115615" y="260351"/>
            <a:ext cx="7128793" cy="576362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es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Gestió de persones: Voluntariat</a:t>
            </a:r>
            <a:endParaRPr lang="es-ES" altLang="es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576" y="1412776"/>
            <a:ext cx="7931150" cy="4679950"/>
          </a:xfrm>
        </p:spPr>
        <p:txBody>
          <a:bodyPr rtlCol="0">
            <a:normAutofit fontScale="92500"/>
          </a:bodyPr>
          <a:lstStyle/>
          <a:p>
            <a:pPr marL="0" lvl="2" indent="0" eaLnBrk="1" fontAlgn="auto" hangingPunct="1">
              <a:spcAft>
                <a:spcPts val="1000"/>
              </a:spcAft>
              <a:buFont typeface="Arial" charset="0"/>
              <a:buNone/>
              <a:defRPr/>
            </a:pPr>
            <a:r>
              <a:rPr lang="ca-ES" sz="20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Principals obligacions envers el voluntariat</a:t>
            </a:r>
            <a:endParaRPr lang="ca-ES" sz="2000" b="1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92213" lvl="2" indent="-4572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Llibre </a:t>
            </a:r>
            <a:r>
              <a:rPr lang="ca-ES" sz="20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ca-ES" sz="2000" b="1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registre dels voluntaris</a:t>
            </a:r>
          </a:p>
          <a:p>
            <a:pPr marL="1992313" lvl="4" indent="-342900" fontAlgn="auto">
              <a:lnSpc>
                <a:spcPct val="16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a-ES" sz="20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d’incorporació, tasques i capacitació, horari,...</a:t>
            </a:r>
          </a:p>
          <a:p>
            <a:pPr marL="1192213" lvl="2" indent="-4572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a-ES" sz="20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Document de </a:t>
            </a: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compromís</a:t>
            </a: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amb </a:t>
            </a:r>
            <a:r>
              <a:rPr lang="ca-ES" sz="20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voluntari</a:t>
            </a:r>
          </a:p>
          <a:p>
            <a:pPr marL="1992313" lvl="4" indent="-342900" fontAlgn="auto">
              <a:lnSpc>
                <a:spcPct val="16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a-ES" sz="20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escrit: funcions, tasques, durada, drets i deures</a:t>
            </a:r>
          </a:p>
          <a:p>
            <a:pPr marL="1192213" lvl="2" indent="-4572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a-ES" sz="20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Contractar </a:t>
            </a:r>
            <a:r>
              <a:rPr lang="ca-ES" sz="2000" b="1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assegurança</a:t>
            </a:r>
          </a:p>
          <a:p>
            <a:pPr marL="1192213" lvl="2" indent="-4572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a-ES" sz="20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Rescabalar les </a:t>
            </a:r>
            <a:r>
              <a:rPr lang="ca-ES" sz="2000" b="1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despeses</a:t>
            </a:r>
            <a:r>
              <a:rPr lang="ca-ES" sz="20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si així s’ha </a:t>
            </a: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acordat</a:t>
            </a:r>
          </a:p>
          <a:p>
            <a:pPr marL="1192213" lvl="2" indent="-4572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 de voluntariat i de formació</a:t>
            </a:r>
          </a:p>
          <a:p>
            <a:pPr marL="1192213" lvl="2" indent="-4572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Estatuts entitats: participació dels voluntaris</a:t>
            </a:r>
            <a:endParaRPr lang="ca-ES" sz="2000" kern="0" dirty="0" smtClean="0">
              <a:latin typeface="Tekton Pro" pitchFamily="34" charset="0"/>
            </a:endParaRPr>
          </a:p>
          <a:p>
            <a:pPr marL="373063" lvl="2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2000" kern="0" dirty="0"/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91661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24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Título"/>
          <p:cNvSpPr>
            <a:spLocks noGrp="1"/>
          </p:cNvSpPr>
          <p:nvPr>
            <p:ph type="title"/>
          </p:nvPr>
        </p:nvSpPr>
        <p:spPr>
          <a:xfrm>
            <a:off x="1187623" y="260351"/>
            <a:ext cx="7128793" cy="648370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es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Gestió de persones: Voluntariat</a:t>
            </a:r>
            <a:endParaRPr lang="es-ES" altLang="es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7537" y="1412776"/>
            <a:ext cx="7931150" cy="4352925"/>
          </a:xfrm>
        </p:spPr>
        <p:txBody>
          <a:bodyPr rtlCol="0">
            <a:normAutofit fontScale="92500" lnSpcReduction="10000"/>
          </a:bodyPr>
          <a:lstStyle/>
          <a:p>
            <a:pPr marL="342900" lvl="2" indent="-342900" eaLnBrk="1" fontAlgn="auto" hangingPunct="1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ca-ES" sz="2000" b="1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Tipus de despeses habituals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0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Vestuari: roba, calçat,...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0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Equipament: estris, material,...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0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Manutenció i estància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Formació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endParaRPr lang="ca-ES" sz="2000" kern="0" dirty="0">
              <a:solidFill>
                <a:srgbClr val="0070C0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0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endParaRPr lang="ca-ES" sz="2000" kern="0" dirty="0" smtClean="0">
              <a:solidFill>
                <a:srgbClr val="0070C0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D’altres </a:t>
            </a:r>
            <a:r>
              <a:rPr lang="ca-ES" sz="20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despeses: </a:t>
            </a: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mòbil?, </a:t>
            </a:r>
            <a:r>
              <a:rPr lang="ca-ES" sz="1800" kern="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endParaRPr lang="ca-ES" sz="18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35013" lvl="2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2000" kern="0" dirty="0" smtClean="0"/>
          </a:p>
          <a:p>
            <a:pPr marL="373063" lvl="2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2000" kern="0" dirty="0"/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4 Llamada de flecha a la izquierda"/>
          <p:cNvSpPr>
            <a:spLocks noChangeArrowheads="1"/>
          </p:cNvSpPr>
          <p:nvPr/>
        </p:nvSpPr>
        <p:spPr bwMode="auto">
          <a:xfrm>
            <a:off x="3419475" y="3691691"/>
            <a:ext cx="4751388" cy="1462088"/>
          </a:xfrm>
          <a:prstGeom prst="leftArrowCallout">
            <a:avLst>
              <a:gd name="adj1" fmla="val 14217"/>
              <a:gd name="adj2" fmla="val 28235"/>
              <a:gd name="adj3" fmla="val 24990"/>
              <a:gd name="adj4" fmla="val 64977"/>
            </a:avLst>
          </a:prstGeom>
          <a:solidFill>
            <a:srgbClr val="0070C0"/>
          </a:solidFill>
          <a:ln>
            <a:noFill/>
          </a:ln>
          <a:effectLst>
            <a:glow rad="127000">
              <a:schemeClr val="tx1"/>
            </a:glo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ES" altLang="es-ES" sz="2400">
              <a:latin typeface="Times New Roman" pitchFamily="18" charset="0"/>
            </a:endParaRPr>
          </a:p>
        </p:txBody>
      </p:sp>
      <p:sp>
        <p:nvSpPr>
          <p:cNvPr id="53254" name="5 CuadroTexto"/>
          <p:cNvSpPr txBox="1">
            <a:spLocks noChangeArrowheads="1"/>
          </p:cNvSpPr>
          <p:nvPr/>
        </p:nvSpPr>
        <p:spPr bwMode="auto">
          <a:xfrm>
            <a:off x="5056188" y="3645024"/>
            <a:ext cx="3114675" cy="1477963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074738" indent="-2714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ca-ES" altLang="es-ES" sz="1800" dirty="0" smtClean="0">
                <a:solidFill>
                  <a:schemeClr val="bg1"/>
                </a:solidFill>
              </a:rPr>
              <a:t>Públic</a:t>
            </a:r>
            <a:endParaRPr lang="ca-ES" altLang="es-ES" sz="18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ca-ES" altLang="es-ES" sz="1800" dirty="0">
                <a:solidFill>
                  <a:schemeClr val="bg1"/>
                </a:solidFill>
              </a:rPr>
              <a:t>Privat</a:t>
            </a:r>
          </a:p>
          <a:p>
            <a:pPr lvl="1">
              <a:buFont typeface="Wingdings" pitchFamily="2" charset="2"/>
              <a:buChar char="ü"/>
            </a:pPr>
            <a:r>
              <a:rPr lang="ca-ES" altLang="es-ES" sz="1800" dirty="0">
                <a:solidFill>
                  <a:schemeClr val="bg1"/>
                </a:solidFill>
              </a:rPr>
              <a:t>Peatge</a:t>
            </a:r>
          </a:p>
          <a:p>
            <a:pPr lvl="1">
              <a:buFont typeface="Wingdings" pitchFamily="2" charset="2"/>
              <a:buChar char="ü"/>
            </a:pPr>
            <a:r>
              <a:rPr lang="ca-ES" altLang="es-ES" sz="1800" dirty="0">
                <a:solidFill>
                  <a:schemeClr val="bg1"/>
                </a:solidFill>
              </a:rPr>
              <a:t>Aparcament</a:t>
            </a:r>
          </a:p>
          <a:p>
            <a:pPr lvl="1">
              <a:buFont typeface="Wingdings" pitchFamily="2" charset="2"/>
              <a:buChar char="ü"/>
            </a:pPr>
            <a:r>
              <a:rPr lang="ca-ES" altLang="es-ES" sz="1800" dirty="0">
                <a:solidFill>
                  <a:schemeClr val="bg1"/>
                </a:solidFill>
              </a:rPr>
              <a:t>Quilometratge</a:t>
            </a:r>
            <a:endParaRPr lang="es-ES" altLang="es-ES" sz="1800" dirty="0">
              <a:solidFill>
                <a:schemeClr val="bg1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3875" y="5861434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54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Título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648370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l" eaLnBrk="1" hangingPunct="1">
              <a:buNone/>
            </a:pPr>
            <a:r>
              <a:rPr lang="ca-ES" altLang="es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Gestió de persones: Contractació laboral</a:t>
            </a:r>
            <a:endParaRPr lang="es-ES" altLang="es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0888" y="1484784"/>
            <a:ext cx="7931150" cy="4352925"/>
          </a:xfrm>
        </p:spPr>
        <p:txBody>
          <a:bodyPr rtlCol="0">
            <a:normAutofit/>
          </a:bodyPr>
          <a:lstStyle/>
          <a:p>
            <a:pPr marL="342900" lvl="2" indent="-342900" eaLnBrk="1" fontAlgn="auto" hangingPunct="1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ca-ES" sz="2000" b="1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Persones contractades laboralment 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18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Dependència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18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Voluntarietat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18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Alienat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1800" kern="0" dirty="0" smtClean="0">
                <a:solidFill>
                  <a:srgbClr val="FF000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Retribució</a:t>
            </a:r>
          </a:p>
          <a:p>
            <a:pPr marL="342900" lvl="2" indent="-342900" eaLnBrk="1" fontAlgn="auto" hangingPunct="1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ca-ES" sz="2000" b="1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Principals obligacions de les entitats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endParaRPr lang="ca-ES" sz="1800" kern="0" dirty="0" smtClean="0"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35013" lvl="2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2000" kern="0" dirty="0" smtClean="0">
              <a:latin typeface="Tekton Pro" pitchFamily="34" charset="0"/>
            </a:endParaRPr>
          </a:p>
          <a:p>
            <a:pPr marL="373063" lvl="2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2000" kern="0" dirty="0" smtClean="0">
              <a:latin typeface="Tekton Pro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1600" dirty="0" smtClean="0"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20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7" name="3 CuadroTexto"/>
          <p:cNvSpPr txBox="1">
            <a:spLocks noChangeArrowheads="1"/>
          </p:cNvSpPr>
          <p:nvPr/>
        </p:nvSpPr>
        <p:spPr bwMode="auto">
          <a:xfrm>
            <a:off x="1446606" y="4509120"/>
            <a:ext cx="28082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ca-ES" altLang="es-ES" sz="1800" dirty="0"/>
              <a:t>Signatura digital</a:t>
            </a:r>
          </a:p>
          <a:p>
            <a:pPr>
              <a:buFont typeface="Wingdings" pitchFamily="2" charset="2"/>
              <a:buChar char="ü"/>
            </a:pPr>
            <a:r>
              <a:rPr lang="ca-ES" altLang="es-ES" sz="1800" dirty="0"/>
              <a:t>Alta d’empresa</a:t>
            </a:r>
          </a:p>
          <a:p>
            <a:pPr>
              <a:buFont typeface="Wingdings" pitchFamily="2" charset="2"/>
              <a:buChar char="ü"/>
            </a:pPr>
            <a:r>
              <a:rPr lang="ca-ES" altLang="es-ES" sz="1800" dirty="0"/>
              <a:t>Alta treballadors/ores</a:t>
            </a:r>
          </a:p>
          <a:p>
            <a:pPr>
              <a:buFont typeface="Wingdings" pitchFamily="2" charset="2"/>
              <a:buChar char="ü"/>
            </a:pPr>
            <a:r>
              <a:rPr lang="ca-ES" altLang="es-ES" sz="1800" dirty="0"/>
              <a:t>Contracte laboral</a:t>
            </a:r>
          </a:p>
          <a:p>
            <a:pPr>
              <a:buFont typeface="Wingdings" pitchFamily="2" charset="2"/>
              <a:buChar char="ü"/>
            </a:pPr>
            <a:r>
              <a:rPr lang="ca-ES" altLang="es-ES" sz="1800" dirty="0"/>
              <a:t>Fulls de salari (nòmines)</a:t>
            </a:r>
          </a:p>
        </p:txBody>
      </p:sp>
      <p:sp>
        <p:nvSpPr>
          <p:cNvPr id="54278" name="5 CuadroTexto"/>
          <p:cNvSpPr txBox="1">
            <a:spLocks noChangeArrowheads="1"/>
          </p:cNvSpPr>
          <p:nvPr/>
        </p:nvSpPr>
        <p:spPr bwMode="auto">
          <a:xfrm>
            <a:off x="4716463" y="4532330"/>
            <a:ext cx="29511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ca-ES" altLang="es-ES" sz="1800" dirty="0" err="1"/>
              <a:t>TC’s</a:t>
            </a:r>
            <a:endParaRPr lang="ca-ES" altLang="es-ES" sz="1800" dirty="0"/>
          </a:p>
          <a:p>
            <a:pPr>
              <a:buFont typeface="Wingdings" pitchFamily="2" charset="2"/>
              <a:buChar char="ü"/>
            </a:pPr>
            <a:r>
              <a:rPr lang="ca-ES" altLang="es-ES" sz="1800" dirty="0"/>
              <a:t>IRPF</a:t>
            </a:r>
          </a:p>
          <a:p>
            <a:pPr>
              <a:buFont typeface="Wingdings" pitchFamily="2" charset="2"/>
              <a:buChar char="ü"/>
            </a:pPr>
            <a:r>
              <a:rPr lang="ca-ES" altLang="es-ES" sz="1800" dirty="0"/>
              <a:t>Prevenció de riscos laborals</a:t>
            </a:r>
          </a:p>
          <a:p>
            <a:pPr>
              <a:buFont typeface="Wingdings" pitchFamily="2" charset="2"/>
              <a:buChar char="ü"/>
            </a:pPr>
            <a:r>
              <a:rPr lang="ca-ES" altLang="es-ES" sz="1800" dirty="0"/>
              <a:t>Pla d’igualtat,...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867400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49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Título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648370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l" eaLnBrk="1" hangingPunct="1">
              <a:buNone/>
            </a:pPr>
            <a:r>
              <a:rPr lang="ca-ES" altLang="es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Gestió de persones: Contractació laboral</a:t>
            </a:r>
            <a:endParaRPr lang="es-ES" altLang="es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576" y="1556792"/>
            <a:ext cx="7931150" cy="4535487"/>
          </a:xfrm>
        </p:spPr>
        <p:txBody>
          <a:bodyPr rtlCol="0">
            <a:normAutofit lnSpcReduction="10000"/>
          </a:bodyPr>
          <a:lstStyle/>
          <a:p>
            <a:pPr marL="342900" lvl="2" indent="-342900" algn="just" eaLnBrk="1" fontAlgn="auto" hangingPunct="1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ca-ES" sz="20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Règims aplicables</a:t>
            </a:r>
            <a:endParaRPr lang="ca-ES" sz="2000" b="1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7913" lvl="2" indent="-342900" algn="just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000" b="1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Règim general </a:t>
            </a:r>
            <a:r>
              <a:rPr lang="ca-ES" sz="20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(estatut dels treballadors i convenis d’aplicació)</a:t>
            </a:r>
          </a:p>
          <a:p>
            <a:pPr marL="1077913" lvl="2" indent="-342900" algn="just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000" b="1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Règim d’alta direcció </a:t>
            </a:r>
            <a:r>
              <a:rPr lang="ca-ES" sz="20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(RD 1382/1985)</a:t>
            </a:r>
          </a:p>
          <a:p>
            <a:pPr marL="1077913" lvl="2" indent="-342900" algn="just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000" b="1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Règim dels esportistes professiona</a:t>
            </a:r>
            <a:r>
              <a:rPr lang="ca-ES" sz="20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 (RD 1006/1985</a:t>
            </a: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lvl="2" indent="-342900" algn="just"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2000" b="1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Definició del contracte de treball</a:t>
            </a:r>
          </a:p>
          <a:p>
            <a:pPr marL="1077913" lvl="2" indent="-342900" algn="just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0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contracte de treball és un acord entre dues parts pel qual una, el treballador, es compromet a prestar un servei per compte d’un empresari a canvi d’una retribució</a:t>
            </a:r>
          </a:p>
          <a:p>
            <a:pPr marL="735013" lvl="2" indent="0" fontAlgn="auto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a-ES" sz="1800" kern="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35013" lvl="2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2000" kern="0" dirty="0" smtClean="0"/>
          </a:p>
          <a:p>
            <a:pPr marL="373063" lvl="2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2000" kern="0" dirty="0" smtClean="0"/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20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2743" y="591661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83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Título"/>
          <p:cNvSpPr>
            <a:spLocks noGrp="1"/>
          </p:cNvSpPr>
          <p:nvPr>
            <p:ph type="title"/>
          </p:nvPr>
        </p:nvSpPr>
        <p:spPr>
          <a:xfrm>
            <a:off x="468313" y="260351"/>
            <a:ext cx="8229600" cy="648370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l" eaLnBrk="1" hangingPunct="1">
              <a:buNone/>
            </a:pPr>
            <a:r>
              <a:rPr lang="ca-ES" altLang="es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Gestió de persones: Contractació laboral</a:t>
            </a:r>
            <a:endParaRPr lang="es-ES" altLang="es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650" y="1268761"/>
            <a:ext cx="7931150" cy="5317778"/>
          </a:xfrm>
        </p:spPr>
        <p:txBody>
          <a:bodyPr rtlCol="0">
            <a:normAutofit fontScale="70000" lnSpcReduction="20000"/>
          </a:bodyPr>
          <a:lstStyle/>
          <a:p>
            <a:pPr marL="342900" lvl="2" indent="-342900" eaLnBrk="1" fontAlgn="auto" hangingPunct="1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ca-ES" sz="26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Tipologia de contractes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6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contracte indefinit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6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contracte fix discontinu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6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Contractes temporals</a:t>
            </a:r>
            <a:r>
              <a:rPr lang="ca-ES" sz="26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1992313" lvl="4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6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Obra i servei</a:t>
            </a:r>
          </a:p>
          <a:p>
            <a:pPr marL="1992313" lvl="4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600" kern="0" dirty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Eventual</a:t>
            </a:r>
          </a:p>
          <a:p>
            <a:pPr marL="1992313" lvl="4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6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Interinitat</a:t>
            </a:r>
          </a:p>
          <a:p>
            <a:pPr marL="342900" lvl="2" indent="-342900" eaLnBrk="1" fontAlgn="auto" hangingPunct="1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ca-ES" sz="260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a la majoria d’entitats: </a:t>
            </a:r>
            <a:r>
              <a:rPr lang="ca-ES" sz="2600" b="1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fix discontinu a temps parcial</a:t>
            </a:r>
            <a:endParaRPr lang="ca-ES" sz="2600" b="1" dirty="0">
              <a:solidFill>
                <a:srgbClr val="0070C0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ca-ES" sz="2600" b="1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Declaracions tributàries</a:t>
            </a:r>
            <a:endParaRPr lang="ca-ES" sz="2600" b="1" dirty="0">
              <a:solidFill>
                <a:srgbClr val="0070C0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6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model 145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6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model 111 i el model 190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6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Certificat d’ingressos i retencions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endParaRPr lang="ca-ES" sz="18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endParaRPr lang="ca-ES" sz="23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35013" lvl="2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2000" kern="0" dirty="0" smtClean="0"/>
          </a:p>
          <a:p>
            <a:pPr marL="373063" lvl="2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2000" kern="0" dirty="0" smtClean="0"/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20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7933" y="5733256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78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38281" cy="576362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es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I ara què? Pla de Regularització</a:t>
            </a:r>
            <a:endParaRPr lang="es-ES" altLang="es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7537" y="1196752"/>
            <a:ext cx="7931150" cy="4968875"/>
          </a:xfrm>
        </p:spPr>
        <p:txBody>
          <a:bodyPr rtlCol="0">
            <a:normAutofit lnSpcReduction="10000"/>
          </a:bodyPr>
          <a:lstStyle/>
          <a:p>
            <a:pPr marL="342900" lvl="2" indent="-342900" algn="just" eaLnBrk="1" fontAlgn="auto" hangingPunct="1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ca-ES" sz="20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Saber on estem</a:t>
            </a:r>
          </a:p>
          <a:p>
            <a:pPr marL="1077913" lvl="2" indent="-342900" algn="just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Anàlisi de la situació real del club</a:t>
            </a:r>
          </a:p>
          <a:p>
            <a:pPr marL="1077913" lvl="2" indent="-342900" algn="just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Llistat de persones i quantitats</a:t>
            </a:r>
          </a:p>
          <a:p>
            <a:pPr marL="342900" lvl="2" indent="-342900" algn="just" eaLnBrk="1" fontAlgn="auto" hangingPunct="1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endParaRPr lang="ca-ES" sz="2000" dirty="0" smtClean="0">
              <a:solidFill>
                <a:srgbClr val="0070C0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algn="just" eaLnBrk="1" fontAlgn="auto" hangingPunct="1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ca-ES" sz="2000" b="1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 d’acció i de regularització del club</a:t>
            </a:r>
          </a:p>
          <a:p>
            <a:pPr marL="1077913" lvl="2" indent="-342900" algn="just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Determinar objectius i accions amb un calendari</a:t>
            </a:r>
          </a:p>
          <a:p>
            <a:pPr marL="1077913" lvl="2" indent="-342900" algn="just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Buscar l’assessorament i la formació necessària</a:t>
            </a:r>
          </a:p>
          <a:p>
            <a:pPr marL="1077913" lvl="2" indent="-342900" algn="just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000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Partir d’un pressupost de base zero</a:t>
            </a:r>
          </a:p>
          <a:p>
            <a:pPr marL="1077913" lvl="2" indent="-342900" algn="just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ca-ES" sz="2000" b="1" kern="0" dirty="0" smtClean="0">
                <a:solidFill>
                  <a:srgbClr val="0070C0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Costos: gestió laboral + prevenció riscos laborals + regularització treballadors</a:t>
            </a: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endParaRPr lang="ca-ES" sz="18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7913" lvl="2" indent="-342900" fontAlgn="auto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endParaRPr lang="ca-ES" sz="23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35013" lvl="2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2000" kern="0" dirty="0" smtClean="0"/>
          </a:p>
          <a:p>
            <a:pPr marL="373063" lvl="2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2000" kern="0" dirty="0" smtClean="0"/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2000" dirty="0" smtClean="0">
              <a:solidFill>
                <a:srgbClr val="0E71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05264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16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Título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012825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es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Per on començar: diagnosi de la situació i hipòtesis de treball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4166941"/>
              </p:ext>
            </p:extLst>
          </p:nvPr>
        </p:nvGraphicFramePr>
        <p:xfrm>
          <a:off x="693737" y="1622427"/>
          <a:ext cx="7778749" cy="38948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69061"/>
                <a:gridCol w="1708626"/>
                <a:gridCol w="1753591"/>
                <a:gridCol w="1614903"/>
                <a:gridCol w="1532568"/>
              </a:tblGrid>
              <a:tr h="649134"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>
                          <a:solidFill>
                            <a:schemeClr val="bg1"/>
                          </a:solidFill>
                        </a:rPr>
                        <a:t>NOM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>
                          <a:solidFill>
                            <a:schemeClr val="bg1"/>
                          </a:solidFill>
                        </a:rPr>
                        <a:t>FUNCIONS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>
                          <a:solidFill>
                            <a:schemeClr val="bg1"/>
                          </a:solidFill>
                        </a:rPr>
                        <a:t>QUANTITAT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>
                          <a:solidFill>
                            <a:schemeClr val="bg1"/>
                          </a:solidFill>
                        </a:rPr>
                        <a:t>PREV</a:t>
                      </a:r>
                      <a:r>
                        <a:rPr lang="ca-ES" baseline="0" dirty="0" smtClean="0">
                          <a:solidFill>
                            <a:schemeClr val="bg1"/>
                          </a:solidFill>
                        </a:rPr>
                        <a:t>. COST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>
                          <a:solidFill>
                            <a:schemeClr val="bg1"/>
                          </a:solidFill>
                        </a:rPr>
                        <a:t>OBSERVS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/>
                </a:tc>
              </a:tr>
              <a:tr h="649134">
                <a:tc>
                  <a:txBody>
                    <a:bodyPr/>
                    <a:lstStyle/>
                    <a:p>
                      <a:r>
                        <a:rPr lang="ca-ES" b="1" baseline="0" dirty="0" smtClean="0">
                          <a:solidFill>
                            <a:schemeClr val="tx1"/>
                          </a:solidFill>
                        </a:rPr>
                        <a:t>Nom 1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Entrenador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950€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1.050€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---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</a:tr>
              <a:tr h="649134">
                <a:tc>
                  <a:txBody>
                    <a:bodyPr/>
                    <a:lstStyle/>
                    <a:p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Nom 2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Jugador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700€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740€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---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</a:tr>
              <a:tr h="649134">
                <a:tc>
                  <a:txBody>
                    <a:bodyPr/>
                    <a:lstStyle/>
                    <a:p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Nom 3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Monitor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200€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268€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---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134">
                <a:tc>
                  <a:txBody>
                    <a:bodyPr/>
                    <a:lstStyle/>
                    <a:p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Nom 4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Entrenador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90€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Despeses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Voluntari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49134">
                <a:tc>
                  <a:txBody>
                    <a:bodyPr/>
                    <a:lstStyle/>
                    <a:p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Nom 5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Monitor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60€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Despeses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>
                          <a:solidFill>
                            <a:schemeClr val="tx1"/>
                          </a:solidFill>
                        </a:rPr>
                        <a:t>Voluntari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</a:tr>
            </a:tbl>
          </a:graphicData>
        </a:graphic>
      </p:graphicFrame>
      <p:cxnSp>
        <p:nvCxnSpPr>
          <p:cNvPr id="58416" name="6 Conector recto de flecha"/>
          <p:cNvCxnSpPr>
            <a:cxnSpLocks noChangeShapeType="1"/>
          </p:cNvCxnSpPr>
          <p:nvPr/>
        </p:nvCxnSpPr>
        <p:spPr bwMode="auto">
          <a:xfrm>
            <a:off x="5194300" y="2782888"/>
            <a:ext cx="0" cy="1336675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7 Más"/>
          <p:cNvSpPr/>
          <p:nvPr/>
        </p:nvSpPr>
        <p:spPr bwMode="auto">
          <a:xfrm>
            <a:off x="4954588" y="2782888"/>
            <a:ext cx="139700" cy="171450"/>
          </a:xfrm>
          <a:prstGeom prst="mathPlu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9" name="8 Menos"/>
          <p:cNvSpPr/>
          <p:nvPr/>
        </p:nvSpPr>
        <p:spPr bwMode="auto">
          <a:xfrm>
            <a:off x="4954588" y="3903663"/>
            <a:ext cx="139700" cy="211137"/>
          </a:xfrm>
          <a:prstGeom prst="mathMinu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1661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31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/>
          <p:cNvSpPr>
            <a:spLocks noGrp="1"/>
          </p:cNvSpPr>
          <p:nvPr>
            <p:ph type="title"/>
          </p:nvPr>
        </p:nvSpPr>
        <p:spPr>
          <a:xfrm>
            <a:off x="2195736" y="260648"/>
            <a:ext cx="5117554" cy="576361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es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Exemples pràctics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7538" y="1249363"/>
            <a:ext cx="8062912" cy="1027509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  <a:miter lim="800000"/>
            <a:headEnd/>
            <a:tailEnd/>
          </a:ln>
        </p:spPr>
        <p:txBody>
          <a:bodyPr/>
          <a:lstStyle/>
          <a:p>
            <a:pPr marL="0" lvl="2" algn="just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ca-ES" sz="2200" b="1" kern="0" dirty="0">
                <a:solidFill>
                  <a:srgbClr val="000000"/>
                </a:solidFill>
                <a:latin typeface="Tekton Pro" pitchFamily="34" charset="0"/>
              </a:rPr>
              <a:t>Cas 1 </a:t>
            </a:r>
            <a:r>
              <a:rPr lang="ca-ES" sz="2200" kern="0" dirty="0">
                <a:solidFill>
                  <a:srgbClr val="000000"/>
                </a:solidFill>
                <a:latin typeface="Tekton Pro" pitchFamily="34" charset="0"/>
              </a:rPr>
              <a:t>Entrenador que va al club dues hores dues tardes i els dissabtes de partit i el club li paga 200€</a:t>
            </a:r>
          </a:p>
          <a:p>
            <a:pPr marL="360363" lvl="2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ca-ES" sz="2200" kern="0" dirty="0">
              <a:solidFill>
                <a:srgbClr val="000000"/>
              </a:solidFill>
              <a:latin typeface="+mn-lt"/>
            </a:endParaRPr>
          </a:p>
          <a:p>
            <a:pPr marL="1811338" lvl="4" indent="-536575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ca-ES" sz="2200" kern="0" dirty="0">
              <a:solidFill>
                <a:srgbClr val="000000"/>
              </a:solidFill>
              <a:latin typeface="+mn-lt"/>
            </a:endParaRPr>
          </a:p>
          <a:p>
            <a:pPr marL="0" lvl="2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ca-ES" sz="2200" kern="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8862244"/>
              </p:ext>
            </p:extLst>
          </p:nvPr>
        </p:nvGraphicFramePr>
        <p:xfrm>
          <a:off x="727370" y="2451678"/>
          <a:ext cx="7921625" cy="3435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571"/>
                <a:gridCol w="1841939"/>
                <a:gridCol w="1893461"/>
                <a:gridCol w="1764654"/>
              </a:tblGrid>
              <a:tr h="490764">
                <a:tc>
                  <a:txBody>
                    <a:bodyPr/>
                    <a:lstStyle/>
                    <a:p>
                      <a:endParaRPr lang="es-ES" sz="1800" b="1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/>
                        <a:t>Simulació</a:t>
                      </a:r>
                      <a:r>
                        <a:rPr lang="ca-ES" sz="1800" b="1" baseline="0" dirty="0" smtClean="0"/>
                        <a:t> 1</a:t>
                      </a:r>
                      <a:endParaRPr lang="es-ES" sz="1800" b="1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/>
                        <a:t>Simulació 2</a:t>
                      </a:r>
                      <a:endParaRPr lang="es-ES" sz="1800" b="1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/>
                        <a:t>Simulació 3</a:t>
                      </a:r>
                      <a:endParaRPr lang="es-ES" sz="1800" b="1" dirty="0"/>
                    </a:p>
                  </a:txBody>
                  <a:tcPr marL="91453" marR="91453" marT="45714" marB="45714"/>
                </a:tc>
              </a:tr>
              <a:tr h="490764">
                <a:tc>
                  <a:txBody>
                    <a:bodyPr/>
                    <a:lstStyle/>
                    <a:p>
                      <a:r>
                        <a:rPr lang="ca-ES" sz="1800" b="1" dirty="0" smtClean="0">
                          <a:solidFill>
                            <a:srgbClr val="0070C0"/>
                          </a:solidFill>
                        </a:rPr>
                        <a:t>COST D’EMPRESA</a:t>
                      </a:r>
                      <a:endParaRPr lang="es-E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>
                          <a:solidFill>
                            <a:srgbClr val="FF0000"/>
                          </a:solidFill>
                        </a:rPr>
                        <a:t>292,75€</a:t>
                      </a:r>
                      <a:endParaRPr lang="es-E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3" marR="91453" marT="45714" marB="45714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268,16€</a:t>
                      </a:r>
                      <a:endParaRPr lang="es-E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14" marB="45714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>
                          <a:solidFill>
                            <a:srgbClr val="FF0000"/>
                          </a:solidFill>
                        </a:rPr>
                        <a:t>200€</a:t>
                      </a:r>
                      <a:endParaRPr lang="es-E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3" marR="91453" marT="45714" marB="45714">
                    <a:solidFill>
                      <a:srgbClr val="FFC000"/>
                    </a:solidFill>
                  </a:tcPr>
                </a:tc>
              </a:tr>
              <a:tr h="490764">
                <a:tc>
                  <a:txBody>
                    <a:bodyPr/>
                    <a:lstStyle/>
                    <a:p>
                      <a:r>
                        <a:rPr lang="ca-ES" sz="1800" b="1" dirty="0" smtClean="0"/>
                        <a:t>- Seg. Soc. Club</a:t>
                      </a:r>
                      <a:endParaRPr lang="es-ES" sz="1800" b="1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74,41€</a:t>
                      </a:r>
                      <a:endParaRPr lang="es-ES" sz="18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68,16€</a:t>
                      </a:r>
                      <a:endParaRPr lang="es-ES" sz="18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50,95€</a:t>
                      </a:r>
                      <a:endParaRPr lang="es-ES" sz="1800" dirty="0"/>
                    </a:p>
                  </a:txBody>
                  <a:tcPr marL="91453" marR="91453" marT="45714" marB="45714"/>
                </a:tc>
              </a:tr>
              <a:tr h="490764">
                <a:tc>
                  <a:txBody>
                    <a:bodyPr/>
                    <a:lstStyle/>
                    <a:p>
                      <a:r>
                        <a:rPr lang="ca-ES" sz="1800" b="1" dirty="0" smtClean="0">
                          <a:solidFill>
                            <a:srgbClr val="0070C0"/>
                          </a:solidFill>
                        </a:rPr>
                        <a:t>SOU BRUT</a:t>
                      </a:r>
                      <a:endParaRPr lang="es-E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218,34€</a:t>
                      </a:r>
                      <a:endParaRPr lang="es-ES" sz="18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200€</a:t>
                      </a:r>
                      <a:endParaRPr lang="es-ES" sz="1800" dirty="0"/>
                    </a:p>
                  </a:txBody>
                  <a:tcPr marL="91453" marR="91453" marT="45714" marB="4571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149,50€</a:t>
                      </a:r>
                      <a:endParaRPr lang="es-ES" sz="1800" dirty="0"/>
                    </a:p>
                  </a:txBody>
                  <a:tcPr marL="91453" marR="91453" marT="45714" marB="45714">
                    <a:solidFill>
                      <a:srgbClr val="E7F3F4"/>
                    </a:solidFill>
                  </a:tcPr>
                </a:tc>
              </a:tr>
              <a:tr h="490764">
                <a:tc>
                  <a:txBody>
                    <a:bodyPr/>
                    <a:lstStyle/>
                    <a:p>
                      <a:r>
                        <a:rPr lang="ca-ES" sz="1800" b="1" dirty="0" smtClean="0"/>
                        <a:t>- Cotització</a:t>
                      </a:r>
                      <a:r>
                        <a:rPr lang="ca-ES" sz="1800" b="1" baseline="0" dirty="0" smtClean="0"/>
                        <a:t> </a:t>
                      </a:r>
                      <a:r>
                        <a:rPr lang="ca-ES" sz="1800" b="1" baseline="0" dirty="0" err="1" smtClean="0"/>
                        <a:t>treb</a:t>
                      </a:r>
                      <a:r>
                        <a:rPr lang="ca-ES" sz="1800" b="1" baseline="0" dirty="0" smtClean="0"/>
                        <a:t>.</a:t>
                      </a:r>
                      <a:endParaRPr lang="es-ES" sz="1800" b="1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13,97€</a:t>
                      </a:r>
                      <a:endParaRPr lang="es-ES" sz="18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12,80€</a:t>
                      </a:r>
                      <a:endParaRPr lang="es-ES" sz="18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9,57€</a:t>
                      </a:r>
                      <a:endParaRPr lang="es-ES" sz="1800" dirty="0"/>
                    </a:p>
                  </a:txBody>
                  <a:tcPr marL="91453" marR="91453" marT="45714" marB="45714"/>
                </a:tc>
              </a:tr>
              <a:tr h="490764">
                <a:tc>
                  <a:txBody>
                    <a:bodyPr/>
                    <a:lstStyle/>
                    <a:p>
                      <a:r>
                        <a:rPr lang="ca-ES" sz="1800" b="1" dirty="0" smtClean="0"/>
                        <a:t>- IRPF (ret.</a:t>
                      </a:r>
                      <a:r>
                        <a:rPr lang="ca-ES" sz="1800" b="1" baseline="0" dirty="0" smtClean="0"/>
                        <a:t> 2%)</a:t>
                      </a:r>
                      <a:endParaRPr lang="es-ES" sz="1800" b="1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4,37€</a:t>
                      </a:r>
                      <a:endParaRPr lang="es-ES" sz="18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4€</a:t>
                      </a:r>
                      <a:endParaRPr lang="es-ES" sz="18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2,99€</a:t>
                      </a:r>
                      <a:endParaRPr lang="es-ES" sz="1800" dirty="0"/>
                    </a:p>
                  </a:txBody>
                  <a:tcPr marL="91453" marR="91453" marT="45714" marB="45714"/>
                </a:tc>
              </a:tr>
              <a:tr h="490764">
                <a:tc>
                  <a:txBody>
                    <a:bodyPr/>
                    <a:lstStyle/>
                    <a:p>
                      <a:r>
                        <a:rPr lang="ca-ES" sz="1800" b="1" dirty="0" smtClean="0">
                          <a:solidFill>
                            <a:srgbClr val="0070C0"/>
                          </a:solidFill>
                        </a:rPr>
                        <a:t>SOU NET</a:t>
                      </a:r>
                      <a:endParaRPr lang="es-E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/>
                        <a:t>200€</a:t>
                      </a:r>
                      <a:endParaRPr lang="es-ES" sz="1800" b="1" dirty="0"/>
                    </a:p>
                  </a:txBody>
                  <a:tcPr marL="91453" marR="91453" marT="45714" marB="4571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/>
                        <a:t>183,20€</a:t>
                      </a:r>
                      <a:endParaRPr lang="es-ES" sz="1800" b="1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/>
                        <a:t>149,50€</a:t>
                      </a:r>
                      <a:endParaRPr lang="es-ES" sz="1800" b="1" dirty="0"/>
                    </a:p>
                  </a:txBody>
                  <a:tcPr marL="91453" marR="91453" marT="45714" marB="45714"/>
                </a:tc>
              </a:tr>
            </a:tbl>
          </a:graphicData>
        </a:graphic>
      </p:graphicFrame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916613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032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Título"/>
          <p:cNvSpPr>
            <a:spLocks noGrp="1"/>
          </p:cNvSpPr>
          <p:nvPr>
            <p:ph type="title"/>
          </p:nvPr>
        </p:nvSpPr>
        <p:spPr>
          <a:xfrm>
            <a:off x="2195735" y="260351"/>
            <a:ext cx="4392489" cy="648370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es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Exemples pràctics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7538" y="1249363"/>
            <a:ext cx="8062912" cy="1171575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  <a:miter lim="800000"/>
            <a:headEnd/>
            <a:tailEnd/>
          </a:ln>
        </p:spPr>
        <p:txBody>
          <a:bodyPr/>
          <a:lstStyle/>
          <a:p>
            <a:pPr marL="0" lvl="2" algn="just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ca-ES" sz="2200" b="1" kern="0" dirty="0">
                <a:solidFill>
                  <a:srgbClr val="000000"/>
                </a:solidFill>
                <a:latin typeface="Tekton Pro" pitchFamily="34" charset="0"/>
              </a:rPr>
              <a:t>Cas 2 </a:t>
            </a:r>
            <a:r>
              <a:rPr lang="ca-ES" sz="2200" kern="0" dirty="0">
                <a:solidFill>
                  <a:srgbClr val="000000"/>
                </a:solidFill>
                <a:latin typeface="Tekton Pro" pitchFamily="34" charset="0"/>
              </a:rPr>
              <a:t>Entrenador que va al club quatre hores tres tardes i els dissabtes de partit i el club li paga 700€</a:t>
            </a:r>
          </a:p>
          <a:p>
            <a:pPr marL="360363" lvl="2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ca-ES" sz="2200" kern="0" dirty="0">
              <a:solidFill>
                <a:srgbClr val="000000"/>
              </a:solidFill>
              <a:latin typeface="+mn-lt"/>
            </a:endParaRPr>
          </a:p>
          <a:p>
            <a:pPr marL="1811338" lvl="4" indent="-536575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ca-ES" sz="2200" kern="0" dirty="0">
              <a:solidFill>
                <a:srgbClr val="000000"/>
              </a:solidFill>
              <a:latin typeface="+mn-lt"/>
            </a:endParaRPr>
          </a:p>
          <a:p>
            <a:pPr marL="0" lvl="2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ca-ES" sz="2200" kern="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6368585"/>
              </p:ext>
            </p:extLst>
          </p:nvPr>
        </p:nvGraphicFramePr>
        <p:xfrm>
          <a:off x="617538" y="2636912"/>
          <a:ext cx="8058151" cy="3435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306"/>
                <a:gridCol w="1873684"/>
                <a:gridCol w="1926094"/>
                <a:gridCol w="1795067"/>
              </a:tblGrid>
              <a:tr h="490764">
                <a:tc>
                  <a:txBody>
                    <a:bodyPr/>
                    <a:lstStyle/>
                    <a:p>
                      <a:endParaRPr lang="es-ES" sz="1800" b="1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/>
                        <a:t>Simulació</a:t>
                      </a:r>
                      <a:r>
                        <a:rPr lang="ca-ES" sz="1800" b="1" baseline="0" dirty="0" smtClean="0"/>
                        <a:t> 1</a:t>
                      </a:r>
                      <a:endParaRPr lang="es-ES" sz="1800" b="1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/>
                        <a:t>Simulació 2</a:t>
                      </a:r>
                      <a:endParaRPr lang="es-ES" sz="1800" b="1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/>
                        <a:t>Simulació 3</a:t>
                      </a:r>
                      <a:endParaRPr lang="es-ES" sz="1800" b="1" dirty="0"/>
                    </a:p>
                  </a:txBody>
                  <a:tcPr marL="91453" marR="91453" marT="45714" marB="45714"/>
                </a:tc>
              </a:tr>
              <a:tr h="490764">
                <a:tc>
                  <a:txBody>
                    <a:bodyPr/>
                    <a:lstStyle/>
                    <a:p>
                      <a:r>
                        <a:rPr lang="ca-ES" sz="1800" b="1" dirty="0" smtClean="0">
                          <a:solidFill>
                            <a:srgbClr val="0070C0"/>
                          </a:solidFill>
                        </a:rPr>
                        <a:t>COST D’EMPRESA</a:t>
                      </a:r>
                      <a:endParaRPr lang="es-E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>
                          <a:solidFill>
                            <a:srgbClr val="FF0000"/>
                          </a:solidFill>
                        </a:rPr>
                        <a:t>1,024,63€</a:t>
                      </a:r>
                      <a:endParaRPr lang="es-E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>
                          <a:solidFill>
                            <a:srgbClr val="FF0000"/>
                          </a:solidFill>
                        </a:rPr>
                        <a:t>938,56€</a:t>
                      </a:r>
                      <a:endParaRPr lang="es-E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3" marR="91453" marT="45714" marB="45714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>
                          <a:solidFill>
                            <a:srgbClr val="FF0000"/>
                          </a:solidFill>
                        </a:rPr>
                        <a:t>700€</a:t>
                      </a:r>
                      <a:endParaRPr lang="es-E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3" marR="91453" marT="45714" marB="45714">
                    <a:solidFill>
                      <a:srgbClr val="FFC000"/>
                    </a:solidFill>
                  </a:tcPr>
                </a:tc>
              </a:tr>
              <a:tr h="490764">
                <a:tc>
                  <a:txBody>
                    <a:bodyPr/>
                    <a:lstStyle/>
                    <a:p>
                      <a:r>
                        <a:rPr lang="ca-ES" sz="1800" b="1" dirty="0" smtClean="0"/>
                        <a:t>- </a:t>
                      </a:r>
                      <a:r>
                        <a:rPr lang="ca-ES" sz="1800" b="1" dirty="0" err="1" smtClean="0"/>
                        <a:t>Seg.Soc</a:t>
                      </a:r>
                      <a:r>
                        <a:rPr lang="ca-ES" sz="1800" b="1" dirty="0" smtClean="0"/>
                        <a:t>. Club</a:t>
                      </a:r>
                      <a:endParaRPr lang="es-ES" sz="1800" b="1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260,44€</a:t>
                      </a:r>
                      <a:endParaRPr lang="es-ES" sz="18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238,56€</a:t>
                      </a:r>
                      <a:endParaRPr lang="es-ES" sz="18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177,93€</a:t>
                      </a:r>
                      <a:endParaRPr lang="es-ES" sz="1800" dirty="0"/>
                    </a:p>
                  </a:txBody>
                  <a:tcPr marL="91453" marR="91453" marT="45714" marB="45714"/>
                </a:tc>
              </a:tr>
              <a:tr h="490764">
                <a:tc>
                  <a:txBody>
                    <a:bodyPr/>
                    <a:lstStyle/>
                    <a:p>
                      <a:r>
                        <a:rPr lang="ca-ES" sz="1800" b="1" dirty="0" smtClean="0">
                          <a:solidFill>
                            <a:srgbClr val="0070C0"/>
                          </a:solidFill>
                        </a:rPr>
                        <a:t>SOU BRUT</a:t>
                      </a:r>
                      <a:endParaRPr lang="es-E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764,19€</a:t>
                      </a:r>
                      <a:endParaRPr lang="es-ES" sz="18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700€</a:t>
                      </a:r>
                      <a:endParaRPr lang="es-ES" sz="1800" dirty="0"/>
                    </a:p>
                  </a:txBody>
                  <a:tcPr marL="91453" marR="91453" marT="45714" marB="4571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522,10€</a:t>
                      </a:r>
                      <a:endParaRPr lang="es-ES" sz="1800" dirty="0"/>
                    </a:p>
                  </a:txBody>
                  <a:tcPr marL="91453" marR="91453" marT="45714" marB="45714">
                    <a:solidFill>
                      <a:srgbClr val="E7F3F4"/>
                    </a:solidFill>
                  </a:tcPr>
                </a:tc>
              </a:tr>
              <a:tr h="490764">
                <a:tc>
                  <a:txBody>
                    <a:bodyPr/>
                    <a:lstStyle/>
                    <a:p>
                      <a:r>
                        <a:rPr lang="ca-ES" sz="1800" b="1" dirty="0" smtClean="0"/>
                        <a:t>- Cotització</a:t>
                      </a:r>
                      <a:r>
                        <a:rPr lang="ca-ES" sz="1800" b="1" baseline="0" dirty="0" smtClean="0"/>
                        <a:t> </a:t>
                      </a:r>
                      <a:r>
                        <a:rPr lang="ca-ES" sz="1800" b="1" baseline="0" dirty="0" err="1" smtClean="0"/>
                        <a:t>treb</a:t>
                      </a:r>
                      <a:r>
                        <a:rPr lang="ca-ES" sz="1800" b="1" baseline="0" dirty="0" smtClean="0"/>
                        <a:t>.</a:t>
                      </a:r>
                      <a:endParaRPr lang="es-ES" sz="1800" b="1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48,91€</a:t>
                      </a:r>
                      <a:endParaRPr lang="es-ES" sz="18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44,80€</a:t>
                      </a:r>
                      <a:endParaRPr lang="es-ES" sz="18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33,42€</a:t>
                      </a:r>
                      <a:endParaRPr lang="es-ES" sz="1800" dirty="0"/>
                    </a:p>
                  </a:txBody>
                  <a:tcPr marL="91453" marR="91453" marT="45714" marB="45714"/>
                </a:tc>
              </a:tr>
              <a:tr h="490764">
                <a:tc>
                  <a:txBody>
                    <a:bodyPr/>
                    <a:lstStyle/>
                    <a:p>
                      <a:r>
                        <a:rPr lang="ca-ES" sz="1800" b="1" dirty="0" smtClean="0"/>
                        <a:t>- IRPF (ret.</a:t>
                      </a:r>
                      <a:r>
                        <a:rPr lang="ca-ES" sz="1800" b="1" baseline="0" dirty="0" smtClean="0"/>
                        <a:t> 2%)</a:t>
                      </a:r>
                      <a:endParaRPr lang="es-ES" sz="1800" b="1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15,28€</a:t>
                      </a:r>
                      <a:endParaRPr lang="es-ES" sz="18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14€</a:t>
                      </a:r>
                      <a:endParaRPr lang="es-ES" sz="18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 smtClean="0"/>
                        <a:t>10,44€</a:t>
                      </a:r>
                      <a:endParaRPr lang="es-ES" sz="1800" dirty="0"/>
                    </a:p>
                  </a:txBody>
                  <a:tcPr marL="91453" marR="91453" marT="45714" marB="45714"/>
                </a:tc>
              </a:tr>
              <a:tr h="490764">
                <a:tc>
                  <a:txBody>
                    <a:bodyPr/>
                    <a:lstStyle/>
                    <a:p>
                      <a:r>
                        <a:rPr lang="ca-ES" sz="1800" b="1" dirty="0" smtClean="0">
                          <a:solidFill>
                            <a:srgbClr val="0070C0"/>
                          </a:solidFill>
                        </a:rPr>
                        <a:t>SOU NET</a:t>
                      </a:r>
                      <a:endParaRPr lang="es-E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/>
                        <a:t>700€</a:t>
                      </a:r>
                      <a:endParaRPr lang="es-ES" sz="1800" b="1" dirty="0"/>
                    </a:p>
                  </a:txBody>
                  <a:tcPr marL="91453" marR="91453" marT="45714" marB="4571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/>
                        <a:t>641,20€</a:t>
                      </a:r>
                      <a:endParaRPr lang="es-ES" sz="1800" b="1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dirty="0" smtClean="0"/>
                        <a:t>478,24€</a:t>
                      </a:r>
                      <a:endParaRPr lang="es-ES" sz="1800" b="1" dirty="0"/>
                    </a:p>
                  </a:txBody>
                  <a:tcPr marL="91453" marR="91453" marT="45714" marB="45714"/>
                </a:tc>
              </a:tr>
            </a:tbl>
          </a:graphicData>
        </a:graphic>
      </p:graphicFrame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03871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59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:\Documents and Settings\juan.cabello\Escritorio\LOGOS\ESC+MECD+CSD_alt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411761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 redondeado"/>
          <p:cNvSpPr/>
          <p:nvPr/>
        </p:nvSpPr>
        <p:spPr>
          <a:xfrm>
            <a:off x="124171" y="908720"/>
            <a:ext cx="8925004" cy="374571"/>
          </a:xfrm>
          <a:prstGeom prst="roundRect">
            <a:avLst/>
          </a:prstGeom>
          <a:solidFill>
            <a:srgbClr val="FFE285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002060"/>
                </a:solidFill>
              </a:rPr>
              <a:t>OBLIGACIONES IMPUESTAS POR LA LEY DE TRANSPARENCIA</a:t>
            </a:r>
          </a:p>
        </p:txBody>
      </p:sp>
      <p:sp>
        <p:nvSpPr>
          <p:cNvPr id="32" name="31 Rectángulo redondeado"/>
          <p:cNvSpPr/>
          <p:nvPr/>
        </p:nvSpPr>
        <p:spPr>
          <a:xfrm>
            <a:off x="108623" y="1605417"/>
            <a:ext cx="2935661" cy="578882"/>
          </a:xfrm>
          <a:prstGeom prst="roundRect">
            <a:avLst/>
          </a:prstGeom>
          <a:solidFill>
            <a:srgbClr val="FFE285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002060"/>
                </a:solidFill>
              </a:rPr>
              <a:t>INFORMACIÓN INSTITUCIONAL</a:t>
            </a:r>
          </a:p>
          <a:p>
            <a:pPr algn="ctr"/>
            <a:r>
              <a:rPr lang="es-ES" sz="1400" b="1" dirty="0" smtClean="0">
                <a:solidFill>
                  <a:srgbClr val="002060"/>
                </a:solidFill>
              </a:rPr>
              <a:t> (art. 6)</a:t>
            </a:r>
            <a:endParaRPr lang="es-ES" sz="1400" b="1" dirty="0">
              <a:solidFill>
                <a:srgbClr val="002060"/>
              </a:solidFill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3203848" y="1605418"/>
            <a:ext cx="5845327" cy="578882"/>
          </a:xfrm>
          <a:prstGeom prst="roundRect">
            <a:avLst/>
          </a:prstGeom>
          <a:solidFill>
            <a:srgbClr val="FFE285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002060"/>
                </a:solidFill>
              </a:rPr>
              <a:t>INFORMACIÓN ECONÓMICA, PRESUPUESTARIA Y ESTADÍSTICA</a:t>
            </a:r>
          </a:p>
          <a:p>
            <a:pPr algn="ctr"/>
            <a:r>
              <a:rPr lang="es-ES" sz="1400" b="1" dirty="0" smtClean="0">
                <a:solidFill>
                  <a:srgbClr val="002060"/>
                </a:solidFill>
              </a:rPr>
              <a:t> (art. 8)</a:t>
            </a:r>
            <a:endParaRPr lang="es-ES" sz="1400" b="1" dirty="0">
              <a:solidFill>
                <a:srgbClr val="002060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2015639" y="2457115"/>
            <a:ext cx="1044092" cy="408623"/>
          </a:xfrm>
          <a:prstGeom prst="roundRect">
            <a:avLst/>
          </a:prstGeom>
          <a:solidFill>
            <a:schemeClr val="accent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900" b="1" dirty="0">
                <a:solidFill>
                  <a:srgbClr val="002060"/>
                </a:solidFill>
              </a:rPr>
              <a:t>ESTRUCTURA ORGANIZATIVA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58818" y="2455051"/>
            <a:ext cx="829273" cy="425648"/>
          </a:xfrm>
          <a:prstGeom prst="roundRect">
            <a:avLst/>
          </a:prstGeom>
          <a:solidFill>
            <a:schemeClr val="accent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solidFill>
                  <a:srgbClr val="002060"/>
                </a:solidFill>
              </a:rPr>
              <a:t>FUNCIONES</a:t>
            </a:r>
          </a:p>
          <a:p>
            <a:pPr algn="ctr"/>
            <a:endParaRPr lang="es-ES" sz="950" b="1" dirty="0">
              <a:solidFill>
                <a:srgbClr val="002060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897101" y="2455051"/>
            <a:ext cx="1091695" cy="408623"/>
          </a:xfrm>
          <a:prstGeom prst="roundRect">
            <a:avLst/>
          </a:prstGeom>
          <a:solidFill>
            <a:schemeClr val="accent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900" b="1" dirty="0">
                <a:solidFill>
                  <a:srgbClr val="002060"/>
                </a:solidFill>
              </a:rPr>
              <a:t>NORMATIVA </a:t>
            </a:r>
          </a:p>
          <a:p>
            <a:pPr algn="ctr"/>
            <a:r>
              <a:rPr lang="es-ES" sz="900" b="1" dirty="0">
                <a:solidFill>
                  <a:srgbClr val="002060"/>
                </a:solidFill>
              </a:rPr>
              <a:t>APLICABLE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3208380" y="2446569"/>
            <a:ext cx="864096" cy="425648"/>
          </a:xfrm>
          <a:prstGeom prst="roundRect">
            <a:avLst/>
          </a:prstGeom>
          <a:solidFill>
            <a:schemeClr val="accent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900" b="1" dirty="0">
                <a:solidFill>
                  <a:srgbClr val="002060"/>
                </a:solidFill>
              </a:rPr>
              <a:t>CONTRATOS</a:t>
            </a:r>
          </a:p>
          <a:p>
            <a:pPr algn="ctr"/>
            <a:endParaRPr lang="es-ES" sz="950" b="1" dirty="0">
              <a:solidFill>
                <a:srgbClr val="002060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4092474" y="2451114"/>
            <a:ext cx="938511" cy="425648"/>
          </a:xfrm>
          <a:prstGeom prst="roundRect">
            <a:avLst/>
          </a:prstGeom>
          <a:solidFill>
            <a:schemeClr val="accent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900" b="1" dirty="0">
                <a:solidFill>
                  <a:srgbClr val="002060"/>
                </a:solidFill>
              </a:rPr>
              <a:t>CONVENIOS</a:t>
            </a:r>
          </a:p>
          <a:p>
            <a:pPr algn="ctr"/>
            <a:endParaRPr lang="es-ES" sz="950" b="1" dirty="0">
              <a:solidFill>
                <a:srgbClr val="002060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5030986" y="2427609"/>
            <a:ext cx="1005650" cy="561856"/>
          </a:xfrm>
          <a:prstGeom prst="roundRect">
            <a:avLst/>
          </a:prstGeom>
          <a:solidFill>
            <a:schemeClr val="accent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900" b="1" dirty="0">
                <a:solidFill>
                  <a:srgbClr val="002060"/>
                </a:solidFill>
              </a:rPr>
              <a:t>SUBVENCIONES Y AYUDAS PÚBLICAS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6109357" y="2437061"/>
            <a:ext cx="1004139" cy="425648"/>
          </a:xfrm>
          <a:prstGeom prst="roundRect">
            <a:avLst/>
          </a:prstGeom>
          <a:solidFill>
            <a:schemeClr val="accent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900" b="1" dirty="0">
                <a:solidFill>
                  <a:srgbClr val="002060"/>
                </a:solidFill>
              </a:rPr>
              <a:t>PRESUPUESTOS</a:t>
            </a:r>
          </a:p>
          <a:p>
            <a:pPr algn="ctr"/>
            <a:endParaRPr lang="es-ES" sz="950" b="1" dirty="0">
              <a:solidFill>
                <a:srgbClr val="002060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7092280" y="2427318"/>
            <a:ext cx="936104" cy="715089"/>
          </a:xfrm>
          <a:prstGeom prst="roundRect">
            <a:avLst/>
          </a:prstGeom>
          <a:solidFill>
            <a:schemeClr val="accent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900" b="1" dirty="0">
                <a:solidFill>
                  <a:srgbClr val="002060"/>
                </a:solidFill>
              </a:rPr>
              <a:t>CUENTAS ANUALES E INFORMES DE AUDITORÍA</a:t>
            </a:r>
          </a:p>
        </p:txBody>
      </p:sp>
      <p:sp>
        <p:nvSpPr>
          <p:cNvPr id="42" name="41 Rectángulo redondeado"/>
          <p:cNvSpPr/>
          <p:nvPr/>
        </p:nvSpPr>
        <p:spPr>
          <a:xfrm>
            <a:off x="8028384" y="2427609"/>
            <a:ext cx="1108007" cy="715089"/>
          </a:xfrm>
          <a:prstGeom prst="roundRect">
            <a:avLst/>
          </a:prstGeom>
          <a:solidFill>
            <a:schemeClr val="accent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endParaRPr lang="es-ES" sz="850" b="1" dirty="0" smtClean="0">
              <a:solidFill>
                <a:srgbClr val="002060"/>
              </a:solidFill>
            </a:endParaRPr>
          </a:p>
          <a:p>
            <a:pPr algn="ctr"/>
            <a:r>
              <a:rPr lang="es-ES" sz="900" b="1" dirty="0" smtClean="0">
                <a:solidFill>
                  <a:srgbClr val="002060"/>
                </a:solidFill>
              </a:rPr>
              <a:t>RETRIBUCIONES </a:t>
            </a:r>
            <a:r>
              <a:rPr lang="es-ES" sz="900" b="1" dirty="0">
                <a:solidFill>
                  <a:srgbClr val="002060"/>
                </a:solidFill>
              </a:rPr>
              <a:t>ALTOS CARGOS</a:t>
            </a:r>
          </a:p>
          <a:p>
            <a:pPr algn="ctr"/>
            <a:endParaRPr lang="es-ES" sz="950" b="1" dirty="0">
              <a:solidFill>
                <a:srgbClr val="00206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8817" y="3176191"/>
            <a:ext cx="829274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lIns="36000" rIns="36000" rtlCol="0" anchor="ctr">
            <a:spAutoFit/>
          </a:bodyPr>
          <a:lstStyle>
            <a:defPPr>
              <a:defRPr lang="es-ES"/>
            </a:defPPr>
            <a:lvl1pPr lvl="0" algn="just">
              <a:spcBef>
                <a:spcPts val="600"/>
              </a:spcBef>
              <a:spcAft>
                <a:spcPts val="0"/>
              </a:spcAft>
              <a:defRPr sz="800" b="1" u="none">
                <a:solidFill>
                  <a:srgbClr val="002060"/>
                </a:solidFill>
              </a:defRPr>
            </a:lvl1pPr>
          </a:lstStyle>
          <a:p>
            <a:pPr algn="l"/>
            <a:r>
              <a:rPr lang="es-ES" dirty="0"/>
              <a:t>Las que </a:t>
            </a:r>
            <a:r>
              <a:rPr lang="es-ES" dirty="0" smtClean="0"/>
              <a:t>se especifican </a:t>
            </a:r>
            <a:r>
              <a:rPr lang="es-ES" dirty="0"/>
              <a:t>en los arts. 3 y 4 del R.D. 1835/1991, de 20 de diciembre, de Federaciones Deportivas </a:t>
            </a:r>
            <a:r>
              <a:rPr lang="es-ES" dirty="0" smtClean="0"/>
              <a:t>Españolas </a:t>
            </a:r>
            <a:r>
              <a:rPr lang="es-ES" dirty="0"/>
              <a:t>y Registro de Asociaciones </a:t>
            </a:r>
            <a:r>
              <a:rPr lang="es-ES" dirty="0" smtClean="0"/>
              <a:t>Deportivas.</a:t>
            </a:r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920765" y="3156557"/>
            <a:ext cx="1073676" cy="3693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lIns="36000" rIns="36000" rtlCol="0" anchor="ctr">
            <a:spAutoFit/>
          </a:bodyPr>
          <a:lstStyle>
            <a:defPPr>
              <a:defRPr lang="es-ES"/>
            </a:defPPr>
            <a:lvl1pPr lvl="0" algn="just">
              <a:spcBef>
                <a:spcPts val="600"/>
              </a:spcBef>
              <a:spcAft>
                <a:spcPts val="0"/>
              </a:spcAft>
              <a:defRPr sz="800" b="1" u="none">
                <a:solidFill>
                  <a:srgbClr val="002060"/>
                </a:solidFill>
              </a:defRPr>
            </a:lvl1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Ley 10/1990, de 15 de octubre, del Deporte.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Real Decreto 1835/1991, de 20 de diciembre, de Federaciones Deportivas Españolas.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Resto normativa aplicable a cada entidad deportiva (Estatutos, Reglamentos, etc.).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s-ES" u="sng" dirty="0"/>
              <a:t>En el caso de las F</a:t>
            </a:r>
            <a:r>
              <a:rPr lang="es-ES" u="sng" dirty="0" smtClean="0"/>
              <a:t>ederaciones Deportivas Españolas</a:t>
            </a:r>
            <a:r>
              <a:rPr lang="es-ES" dirty="0"/>
              <a:t>: 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Orden ECI/3567/2007, de 4 de diciembre, por la que se regulan los procesos electorales en las Federaciones Deportivas Españolas.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Código de Buen </a:t>
            </a:r>
            <a:r>
              <a:rPr lang="es-ES" dirty="0" smtClean="0"/>
              <a:t>Gobierno.</a:t>
            </a:r>
            <a:endParaRPr lang="es-ES" dirty="0"/>
          </a:p>
        </p:txBody>
      </p:sp>
      <p:sp>
        <p:nvSpPr>
          <p:cNvPr id="44" name="43 CuadroTexto"/>
          <p:cNvSpPr txBox="1"/>
          <p:nvPr/>
        </p:nvSpPr>
        <p:spPr>
          <a:xfrm>
            <a:off x="2015639" y="3150299"/>
            <a:ext cx="1028645" cy="12772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lIns="36000" rIns="36000" rtlCol="0" anchor="ctr">
            <a:spAutoFit/>
          </a:bodyPr>
          <a:lstStyle>
            <a:defPPr>
              <a:defRPr lang="es-ES"/>
            </a:defPPr>
            <a:lvl1pPr lvl="0" algn="just">
              <a:spcBef>
                <a:spcPts val="600"/>
              </a:spcBef>
              <a:spcAft>
                <a:spcPts val="0"/>
              </a:spcAft>
              <a:defRPr sz="800" b="1" u="none">
                <a:solidFill>
                  <a:srgbClr val="002060"/>
                </a:solidFill>
              </a:defRPr>
            </a:lvl1pPr>
          </a:lstStyle>
          <a:p>
            <a:pPr algn="l"/>
            <a:r>
              <a:rPr lang="es-ES" dirty="0"/>
              <a:t>Organigrama actualizado que identifique a los responsables de los diferentes </a:t>
            </a:r>
            <a:r>
              <a:rPr lang="es-ES" dirty="0" smtClean="0"/>
              <a:t>órganos.</a:t>
            </a:r>
            <a:endParaRPr lang="es-ES" dirty="0"/>
          </a:p>
          <a:p>
            <a:pPr algn="l"/>
            <a:r>
              <a:rPr lang="es-ES" dirty="0"/>
              <a:t>Perfil y trayectoria </a:t>
            </a:r>
            <a:r>
              <a:rPr lang="es-ES" dirty="0" smtClean="0"/>
              <a:t>profesional (C.V.) de los integrantes de sus órganos.</a:t>
            </a:r>
            <a:endParaRPr lang="es-ES" dirty="0"/>
          </a:p>
        </p:txBody>
      </p:sp>
      <p:sp>
        <p:nvSpPr>
          <p:cNvPr id="45" name="44 CuadroTexto"/>
          <p:cNvSpPr txBox="1"/>
          <p:nvPr/>
        </p:nvSpPr>
        <p:spPr>
          <a:xfrm>
            <a:off x="3203848" y="3814686"/>
            <a:ext cx="912102" cy="2800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lIns="36000" rIns="36000" rtlCol="0" anchor="ctr">
            <a:spAutoFit/>
          </a:bodyPr>
          <a:lstStyle>
            <a:defPPr>
              <a:defRPr lang="es-ES"/>
            </a:defPPr>
            <a:lvl1pPr lvl="0" algn="just">
              <a:spcBef>
                <a:spcPts val="600"/>
              </a:spcBef>
              <a:spcAft>
                <a:spcPts val="0"/>
              </a:spcAft>
              <a:defRPr sz="800" b="1" u="none">
                <a:solidFill>
                  <a:srgbClr val="002060"/>
                </a:solidFill>
              </a:defRPr>
            </a:lvl1pPr>
          </a:lstStyle>
          <a:p>
            <a:pPr algn="l"/>
            <a:r>
              <a:rPr lang="es-ES" dirty="0" smtClean="0"/>
              <a:t>Objeto </a:t>
            </a:r>
            <a:r>
              <a:rPr lang="es-ES" dirty="0"/>
              <a:t>y </a:t>
            </a:r>
            <a:r>
              <a:rPr lang="es-ES" dirty="0" smtClean="0"/>
              <a:t>duración.</a:t>
            </a:r>
            <a:endParaRPr lang="es-ES" dirty="0"/>
          </a:p>
          <a:p>
            <a:pPr algn="l"/>
            <a:r>
              <a:rPr lang="es-ES" dirty="0"/>
              <a:t>Importe licitación y </a:t>
            </a:r>
            <a:r>
              <a:rPr lang="es-ES" dirty="0" smtClean="0"/>
              <a:t>adjudicación.</a:t>
            </a:r>
            <a:endParaRPr lang="es-ES" dirty="0"/>
          </a:p>
          <a:p>
            <a:pPr algn="l"/>
            <a:r>
              <a:rPr lang="es-ES" dirty="0"/>
              <a:t>Procedimiento </a:t>
            </a:r>
            <a:r>
              <a:rPr lang="es-ES" dirty="0" smtClean="0"/>
              <a:t>celebración.</a:t>
            </a:r>
            <a:endParaRPr lang="es-ES" dirty="0"/>
          </a:p>
          <a:p>
            <a:pPr algn="l"/>
            <a:r>
              <a:rPr lang="es-ES" dirty="0"/>
              <a:t>Instrumentos </a:t>
            </a:r>
            <a:r>
              <a:rPr lang="es-ES" dirty="0" smtClean="0"/>
              <a:t>de publicitación.</a:t>
            </a:r>
            <a:endParaRPr lang="es-ES" dirty="0"/>
          </a:p>
          <a:p>
            <a:pPr algn="l"/>
            <a:r>
              <a:rPr lang="es-ES" dirty="0"/>
              <a:t>Número </a:t>
            </a:r>
            <a:r>
              <a:rPr lang="es-ES" dirty="0" smtClean="0"/>
              <a:t>licitadores.</a:t>
            </a:r>
            <a:endParaRPr lang="es-ES" dirty="0"/>
          </a:p>
          <a:p>
            <a:pPr algn="l"/>
            <a:r>
              <a:rPr lang="es-ES" dirty="0"/>
              <a:t>Identidad </a:t>
            </a:r>
            <a:r>
              <a:rPr lang="es-ES" dirty="0" smtClean="0"/>
              <a:t>del adjudicatario.</a:t>
            </a:r>
            <a:endParaRPr lang="es-ES" dirty="0"/>
          </a:p>
          <a:p>
            <a:pPr algn="l"/>
            <a:r>
              <a:rPr lang="es-ES" dirty="0" smtClean="0"/>
              <a:t>Modificaciones del contrato.</a:t>
            </a:r>
          </a:p>
          <a:p>
            <a:pPr algn="l"/>
            <a:r>
              <a:rPr lang="es-ES" dirty="0" smtClean="0"/>
              <a:t>Desistimiento </a:t>
            </a:r>
            <a:r>
              <a:rPr lang="es-ES" dirty="0"/>
              <a:t>y </a:t>
            </a:r>
            <a:r>
              <a:rPr lang="es-ES" dirty="0" smtClean="0"/>
              <a:t>renuncia.</a:t>
            </a:r>
            <a:endParaRPr lang="es-ES" dirty="0"/>
          </a:p>
          <a:p>
            <a:pPr algn="l"/>
            <a:r>
              <a:rPr lang="es-ES" dirty="0"/>
              <a:t>Porcentaje sobre total </a:t>
            </a:r>
            <a:r>
              <a:rPr lang="es-ES" dirty="0" smtClean="0"/>
              <a:t>presupuesto de la entidad.</a:t>
            </a:r>
            <a:endParaRPr lang="es-ES" dirty="0"/>
          </a:p>
        </p:txBody>
      </p:sp>
      <p:sp>
        <p:nvSpPr>
          <p:cNvPr id="90" name="89 Rectángulo redondeado"/>
          <p:cNvSpPr/>
          <p:nvPr/>
        </p:nvSpPr>
        <p:spPr>
          <a:xfrm>
            <a:off x="3203848" y="3145644"/>
            <a:ext cx="867333" cy="39159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850" b="1" dirty="0" smtClean="0">
                <a:solidFill>
                  <a:srgbClr val="002060"/>
                </a:solidFill>
              </a:rPr>
              <a:t>RELACIÓN DE CONTRATOS</a:t>
            </a:r>
            <a:endParaRPr lang="es-ES" sz="850" b="1" dirty="0">
              <a:solidFill>
                <a:srgbClr val="002060"/>
              </a:solidFill>
            </a:endParaRPr>
          </a:p>
        </p:txBody>
      </p:sp>
      <p:sp>
        <p:nvSpPr>
          <p:cNvPr id="91" name="90 Rectángulo redondeado"/>
          <p:cNvSpPr/>
          <p:nvPr/>
        </p:nvSpPr>
        <p:spPr>
          <a:xfrm>
            <a:off x="4132052" y="3147622"/>
            <a:ext cx="898933" cy="39159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850" b="1" dirty="0" smtClean="0">
                <a:solidFill>
                  <a:srgbClr val="002060"/>
                </a:solidFill>
              </a:rPr>
              <a:t>RELACIÓN DE CONVENIOS</a:t>
            </a:r>
            <a:endParaRPr lang="es-ES" sz="850" b="1" dirty="0">
              <a:solidFill>
                <a:srgbClr val="002060"/>
              </a:solidFill>
            </a:endParaRPr>
          </a:p>
        </p:txBody>
      </p:sp>
      <p:sp>
        <p:nvSpPr>
          <p:cNvPr id="92" name="91 CuadroTexto"/>
          <p:cNvSpPr txBox="1"/>
          <p:nvPr/>
        </p:nvSpPr>
        <p:spPr>
          <a:xfrm>
            <a:off x="4142359" y="3814686"/>
            <a:ext cx="888627" cy="2108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lIns="36000" rIns="36000" rtlCol="0" anchor="ctr">
            <a:spAutoFit/>
          </a:bodyPr>
          <a:lstStyle>
            <a:defPPr>
              <a:defRPr lang="es-ES"/>
            </a:defPPr>
            <a:lvl1pPr algn="just">
              <a:spcAft>
                <a:spcPts val="600"/>
              </a:spcAft>
              <a:defRPr sz="800" u="none">
                <a:solidFill>
                  <a:srgbClr val="002060"/>
                </a:solidFill>
              </a:defRPr>
            </a:lvl1pPr>
          </a:lstStyle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s-ES" b="1" dirty="0"/>
              <a:t>Partes </a:t>
            </a:r>
            <a:r>
              <a:rPr lang="es-ES" b="1" dirty="0" smtClean="0"/>
              <a:t>firmantes.</a:t>
            </a:r>
            <a:endParaRPr lang="es-ES" b="1" dirty="0"/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s-ES" b="1" dirty="0"/>
              <a:t>Objeto y </a:t>
            </a:r>
            <a:r>
              <a:rPr lang="es-ES" b="1" dirty="0" smtClean="0"/>
              <a:t>duración.</a:t>
            </a:r>
            <a:endParaRPr lang="es-ES" b="1" dirty="0"/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s-ES" b="1" dirty="0" smtClean="0"/>
              <a:t>Modificaciones.</a:t>
            </a:r>
            <a:endParaRPr lang="es-ES" b="1" dirty="0"/>
          </a:p>
          <a:p>
            <a:pPr algn="l">
              <a:spcBef>
                <a:spcPts val="600"/>
              </a:spcBef>
            </a:pPr>
            <a:r>
              <a:rPr lang="es-ES" b="1" dirty="0" smtClean="0"/>
              <a:t>Partes obligadas. </a:t>
            </a:r>
          </a:p>
          <a:p>
            <a:pPr algn="l">
              <a:spcBef>
                <a:spcPts val="600"/>
              </a:spcBef>
            </a:pPr>
            <a:r>
              <a:rPr lang="es-ES" b="1" dirty="0" smtClean="0"/>
              <a:t>Obligaciones </a:t>
            </a:r>
            <a:r>
              <a:rPr lang="es-ES" b="1" dirty="0"/>
              <a:t>económicas </a:t>
            </a:r>
            <a:r>
              <a:rPr lang="es-ES" b="1" dirty="0" smtClean="0"/>
              <a:t>convenidas.</a:t>
            </a:r>
            <a:endParaRPr lang="es-ES" b="1" dirty="0"/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s-ES" b="1" dirty="0" smtClean="0"/>
              <a:t>Subcontrataciones (adjudicatarios</a:t>
            </a:r>
            <a:r>
              <a:rPr lang="es-ES" b="1" dirty="0"/>
              <a:t>, procedimiento seguido e importe </a:t>
            </a:r>
            <a:r>
              <a:rPr lang="es-ES" b="1"/>
              <a:t>de </a:t>
            </a:r>
            <a:r>
              <a:rPr lang="es-ES" b="1" smtClean="0"/>
              <a:t>la misma)</a:t>
            </a:r>
            <a:endParaRPr lang="es-ES" b="1" dirty="0"/>
          </a:p>
        </p:txBody>
      </p:sp>
      <p:sp>
        <p:nvSpPr>
          <p:cNvPr id="46" name="45 CuadroTexto"/>
          <p:cNvSpPr txBox="1"/>
          <p:nvPr/>
        </p:nvSpPr>
        <p:spPr>
          <a:xfrm>
            <a:off x="5097402" y="3291028"/>
            <a:ext cx="940076" cy="615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lIns="36000" rIns="36000" rtlCol="0" anchor="ctr">
            <a:spAutoFit/>
          </a:bodyPr>
          <a:lstStyle>
            <a:defPPr>
              <a:defRPr lang="es-ES"/>
            </a:defPPr>
            <a:lvl1pPr lvl="0" algn="just">
              <a:spcBef>
                <a:spcPts val="600"/>
              </a:spcBef>
              <a:spcAft>
                <a:spcPts val="0"/>
              </a:spcAft>
              <a:defRPr sz="800" b="1" u="none">
                <a:solidFill>
                  <a:srgbClr val="002060"/>
                </a:solidFill>
              </a:defRPr>
            </a:lvl1pPr>
          </a:lstStyle>
          <a:p>
            <a:pPr algn="l"/>
            <a:r>
              <a:rPr lang="es-ES" dirty="0" smtClean="0"/>
              <a:t>Importe.</a:t>
            </a:r>
            <a:endParaRPr lang="es-ES" dirty="0"/>
          </a:p>
          <a:p>
            <a:pPr algn="l"/>
            <a:r>
              <a:rPr lang="es-ES" dirty="0" smtClean="0"/>
              <a:t>Finalidad.</a:t>
            </a:r>
            <a:endParaRPr lang="es-ES" dirty="0"/>
          </a:p>
          <a:p>
            <a:pPr algn="l"/>
            <a:r>
              <a:rPr lang="es-ES" dirty="0" smtClean="0"/>
              <a:t>Beneficiarios.</a:t>
            </a:r>
            <a:endParaRPr lang="es-ES" dirty="0"/>
          </a:p>
        </p:txBody>
      </p:sp>
      <p:sp>
        <p:nvSpPr>
          <p:cNvPr id="93" name="92 CuadroTexto"/>
          <p:cNvSpPr txBox="1"/>
          <p:nvPr/>
        </p:nvSpPr>
        <p:spPr>
          <a:xfrm>
            <a:off x="6088140" y="3302401"/>
            <a:ext cx="1046574" cy="6617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lIns="36000" rIns="36000" rtlCol="0" anchor="ctr">
            <a:spAutoFit/>
          </a:bodyPr>
          <a:lstStyle>
            <a:defPPr>
              <a:defRPr lang="es-ES"/>
            </a:defPPr>
            <a:lvl1pPr lvl="0" algn="just">
              <a:spcBef>
                <a:spcPts val="600"/>
              </a:spcBef>
              <a:spcAft>
                <a:spcPts val="0"/>
              </a:spcAft>
              <a:defRPr sz="800" b="1" u="none">
                <a:solidFill>
                  <a:srgbClr val="002060"/>
                </a:solidFill>
              </a:defRPr>
            </a:lvl1pPr>
          </a:lstStyle>
          <a:p>
            <a:pPr algn="l"/>
            <a:r>
              <a:rPr lang="es-ES" dirty="0" smtClean="0"/>
              <a:t>Presupuesto aprobado en la Asamblea.</a:t>
            </a:r>
          </a:p>
          <a:p>
            <a:pPr algn="l"/>
            <a:r>
              <a:rPr lang="es-ES" dirty="0" smtClean="0"/>
              <a:t>Estado de ejecución trimestral.</a:t>
            </a:r>
            <a:endParaRPr lang="es-ES" dirty="0"/>
          </a:p>
        </p:txBody>
      </p:sp>
      <p:sp>
        <p:nvSpPr>
          <p:cNvPr id="94" name="93 CuadroTexto"/>
          <p:cNvSpPr txBox="1"/>
          <p:nvPr/>
        </p:nvSpPr>
        <p:spPr>
          <a:xfrm>
            <a:off x="7177488" y="3323409"/>
            <a:ext cx="884634" cy="13542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lIns="36000" rIns="36000" rtlCol="0" anchor="ctr">
            <a:spAutoFit/>
          </a:bodyPr>
          <a:lstStyle>
            <a:defPPr>
              <a:defRPr lang="es-ES"/>
            </a:defPPr>
            <a:lvl1pPr lvl="0" algn="just">
              <a:spcBef>
                <a:spcPts val="600"/>
              </a:spcBef>
              <a:spcAft>
                <a:spcPts val="0"/>
              </a:spcAft>
              <a:defRPr sz="800" b="1" u="none">
                <a:solidFill>
                  <a:srgbClr val="002060"/>
                </a:solidFill>
              </a:defRPr>
            </a:lvl1pPr>
          </a:lstStyle>
          <a:p>
            <a:pPr algn="l"/>
            <a:r>
              <a:rPr lang="es-ES" dirty="0" smtClean="0"/>
              <a:t>Copia cuentas anuales.</a:t>
            </a:r>
          </a:p>
          <a:p>
            <a:pPr algn="l"/>
            <a:r>
              <a:rPr lang="es-ES" dirty="0" smtClean="0"/>
              <a:t>Copia informes auditoría.</a:t>
            </a:r>
          </a:p>
          <a:p>
            <a:pPr algn="l"/>
            <a:r>
              <a:rPr lang="es-ES" dirty="0" smtClean="0"/>
              <a:t>Informes de auditoría y fiscalización de carácter complementario.</a:t>
            </a:r>
            <a:endParaRPr lang="es-ES" dirty="0"/>
          </a:p>
        </p:txBody>
      </p:sp>
      <p:sp>
        <p:nvSpPr>
          <p:cNvPr id="95" name="94 CuadroTexto"/>
          <p:cNvSpPr txBox="1"/>
          <p:nvPr/>
        </p:nvSpPr>
        <p:spPr>
          <a:xfrm>
            <a:off x="8107995" y="3319886"/>
            <a:ext cx="948783" cy="23852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lIns="36000" rIns="36000" rtlCol="0" anchor="ctr">
            <a:spAutoFit/>
          </a:bodyPr>
          <a:lstStyle>
            <a:defPPr>
              <a:defRPr lang="es-ES"/>
            </a:defPPr>
            <a:lvl1pPr lvl="0" algn="just">
              <a:spcBef>
                <a:spcPts val="600"/>
              </a:spcBef>
              <a:spcAft>
                <a:spcPts val="0"/>
              </a:spcAft>
              <a:defRPr sz="800" b="1" u="none">
                <a:solidFill>
                  <a:srgbClr val="002060"/>
                </a:solidFill>
              </a:defRPr>
            </a:lvl1pPr>
          </a:lstStyle>
          <a:p>
            <a:pPr algn="l"/>
            <a:r>
              <a:rPr lang="es-ES" dirty="0" smtClean="0"/>
              <a:t>Retribuciones  anuales (en metálico y en especie) de los altos cargos y máximos responsables de </a:t>
            </a:r>
            <a:r>
              <a:rPr lang="es-ES" smtClean="0"/>
              <a:t>la Entidad (Presidente</a:t>
            </a:r>
            <a:r>
              <a:rPr lang="es-ES" dirty="0" smtClean="0"/>
              <a:t>, Secretario General, Gerente, Tesorero, Director Técnico y miembros de órganos que perciban retribuciones).</a:t>
            </a:r>
          </a:p>
          <a:p>
            <a:pPr algn="l"/>
            <a:r>
              <a:rPr lang="es-ES" dirty="0" smtClean="0"/>
              <a:t>Indemnizaciones percibidas con ocasión del abandono del cargo.</a:t>
            </a:r>
            <a:endParaRPr lang="es-ES" dirty="0"/>
          </a:p>
        </p:txBody>
      </p:sp>
      <p:cxnSp>
        <p:nvCxnSpPr>
          <p:cNvPr id="48" name="47 Conector recto"/>
          <p:cNvCxnSpPr/>
          <p:nvPr/>
        </p:nvCxnSpPr>
        <p:spPr>
          <a:xfrm>
            <a:off x="3098963" y="1249238"/>
            <a:ext cx="7080" cy="16353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flipV="1">
            <a:off x="6019540" y="1412776"/>
            <a:ext cx="0" cy="19264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"/>
          <p:cNvCxnSpPr/>
          <p:nvPr/>
        </p:nvCxnSpPr>
        <p:spPr>
          <a:xfrm>
            <a:off x="1442948" y="1412775"/>
            <a:ext cx="4576592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"/>
          <p:cNvCxnSpPr/>
          <p:nvPr/>
        </p:nvCxnSpPr>
        <p:spPr>
          <a:xfrm>
            <a:off x="1592002" y="2276872"/>
            <a:ext cx="99859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"/>
          <p:cNvCxnSpPr/>
          <p:nvPr/>
        </p:nvCxnSpPr>
        <p:spPr>
          <a:xfrm flipH="1">
            <a:off x="473454" y="2276872"/>
            <a:ext cx="111854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Conector recto"/>
          <p:cNvCxnSpPr>
            <a:stCxn id="35" idx="0"/>
          </p:cNvCxnSpPr>
          <p:nvPr/>
        </p:nvCxnSpPr>
        <p:spPr>
          <a:xfrm flipH="1" flipV="1">
            <a:off x="473454" y="2276872"/>
            <a:ext cx="1" cy="17817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111 Conector recto"/>
          <p:cNvCxnSpPr>
            <a:stCxn id="36" idx="0"/>
          </p:cNvCxnSpPr>
          <p:nvPr/>
        </p:nvCxnSpPr>
        <p:spPr>
          <a:xfrm flipV="1">
            <a:off x="1442949" y="2276873"/>
            <a:ext cx="0" cy="17817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 flipV="1">
            <a:off x="2590601" y="2285523"/>
            <a:ext cx="1588" cy="17159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19 Conector recto"/>
          <p:cNvCxnSpPr/>
          <p:nvPr/>
        </p:nvCxnSpPr>
        <p:spPr>
          <a:xfrm>
            <a:off x="6019540" y="2276872"/>
            <a:ext cx="261094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 flipH="1">
            <a:off x="3601542" y="2276872"/>
            <a:ext cx="255415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23 Conector recto"/>
          <p:cNvCxnSpPr/>
          <p:nvPr/>
        </p:nvCxnSpPr>
        <p:spPr>
          <a:xfrm flipV="1">
            <a:off x="3616060" y="2276872"/>
            <a:ext cx="0" cy="16969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145 Conector recto"/>
          <p:cNvCxnSpPr>
            <a:stCxn id="35" idx="2"/>
            <a:endCxn id="23" idx="0"/>
          </p:cNvCxnSpPr>
          <p:nvPr/>
        </p:nvCxnSpPr>
        <p:spPr>
          <a:xfrm flipH="1">
            <a:off x="473454" y="2880699"/>
            <a:ext cx="1" cy="29549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154 Conector recto"/>
          <p:cNvCxnSpPr>
            <a:stCxn id="44" idx="0"/>
            <a:endCxn id="34" idx="2"/>
          </p:cNvCxnSpPr>
          <p:nvPr/>
        </p:nvCxnSpPr>
        <p:spPr>
          <a:xfrm flipV="1">
            <a:off x="2529962" y="2865738"/>
            <a:ext cx="7723" cy="28456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156 Conector recto"/>
          <p:cNvCxnSpPr>
            <a:stCxn id="37" idx="2"/>
            <a:endCxn id="90" idx="0"/>
          </p:cNvCxnSpPr>
          <p:nvPr/>
        </p:nvCxnSpPr>
        <p:spPr>
          <a:xfrm flipH="1">
            <a:off x="3637515" y="2872217"/>
            <a:ext cx="2913" cy="27342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191 Conector recto"/>
          <p:cNvCxnSpPr/>
          <p:nvPr/>
        </p:nvCxnSpPr>
        <p:spPr>
          <a:xfrm flipH="1">
            <a:off x="4557093" y="3574124"/>
            <a:ext cx="2913" cy="27342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192 Conector recto"/>
          <p:cNvCxnSpPr/>
          <p:nvPr/>
        </p:nvCxnSpPr>
        <p:spPr>
          <a:xfrm flipH="1">
            <a:off x="3656986" y="3552267"/>
            <a:ext cx="2913" cy="27342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194 Conector recto"/>
          <p:cNvCxnSpPr/>
          <p:nvPr/>
        </p:nvCxnSpPr>
        <p:spPr>
          <a:xfrm flipH="1">
            <a:off x="4526951" y="2891352"/>
            <a:ext cx="2913" cy="27342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201 Conector recto"/>
          <p:cNvCxnSpPr/>
          <p:nvPr/>
        </p:nvCxnSpPr>
        <p:spPr>
          <a:xfrm flipV="1">
            <a:off x="6635088" y="2278535"/>
            <a:ext cx="0" cy="15073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202 Conector recto"/>
          <p:cNvCxnSpPr/>
          <p:nvPr/>
        </p:nvCxnSpPr>
        <p:spPr>
          <a:xfrm flipV="1">
            <a:off x="7660363" y="2286352"/>
            <a:ext cx="0" cy="15073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205 Conector recto"/>
          <p:cNvCxnSpPr/>
          <p:nvPr/>
        </p:nvCxnSpPr>
        <p:spPr>
          <a:xfrm flipV="1">
            <a:off x="7630645" y="3145644"/>
            <a:ext cx="0" cy="17424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209 Conector recto"/>
          <p:cNvCxnSpPr/>
          <p:nvPr/>
        </p:nvCxnSpPr>
        <p:spPr>
          <a:xfrm flipV="1">
            <a:off x="5529216" y="2257911"/>
            <a:ext cx="0" cy="16969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211 Conector recto"/>
          <p:cNvCxnSpPr/>
          <p:nvPr/>
        </p:nvCxnSpPr>
        <p:spPr>
          <a:xfrm flipV="1">
            <a:off x="4547898" y="2267391"/>
            <a:ext cx="0" cy="16969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215 Conector recto"/>
          <p:cNvCxnSpPr/>
          <p:nvPr/>
        </p:nvCxnSpPr>
        <p:spPr>
          <a:xfrm flipH="1">
            <a:off x="6590210" y="2908210"/>
            <a:ext cx="1" cy="37880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218 Conector recto"/>
          <p:cNvCxnSpPr/>
          <p:nvPr/>
        </p:nvCxnSpPr>
        <p:spPr>
          <a:xfrm flipV="1">
            <a:off x="8582387" y="3150299"/>
            <a:ext cx="0" cy="17424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 flipV="1">
            <a:off x="1451958" y="1412775"/>
            <a:ext cx="0" cy="19264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 flipV="1">
            <a:off x="8647758" y="2250748"/>
            <a:ext cx="0" cy="15073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 flipH="1">
            <a:off x="5548798" y="2998739"/>
            <a:ext cx="2913" cy="27342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 flipV="1">
            <a:off x="1442948" y="2851190"/>
            <a:ext cx="0" cy="3077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49486" y="6432890"/>
            <a:ext cx="762000" cy="365125"/>
          </a:xfrm>
        </p:spPr>
        <p:txBody>
          <a:bodyPr/>
          <a:lstStyle/>
          <a:p>
            <a:fld id="{E1E550F9-70DD-4DCC-B5EE-B32392202358}" type="slidenum">
              <a:rPr lang="es-ES" b="1" smtClean="0">
                <a:solidFill>
                  <a:srgbClr val="FDF2D8"/>
                </a:solidFill>
              </a:rPr>
              <a:pPr/>
              <a:t>59</a:t>
            </a:fld>
            <a:endParaRPr lang="es-ES" b="1" dirty="0">
              <a:solidFill>
                <a:srgbClr val="FDF2D8"/>
              </a:solidFill>
            </a:endParaRPr>
          </a:p>
        </p:txBody>
      </p:sp>
      <p:cxnSp>
        <p:nvCxnSpPr>
          <p:cNvPr id="57" name="56 Conector recto"/>
          <p:cNvCxnSpPr/>
          <p:nvPr/>
        </p:nvCxnSpPr>
        <p:spPr>
          <a:xfrm flipV="1">
            <a:off x="6037478" y="2135615"/>
            <a:ext cx="0" cy="15073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 flipV="1">
            <a:off x="1451958" y="2192023"/>
            <a:ext cx="0" cy="15073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0461"/>
            <a:ext cx="1908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8463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1486768" y="260648"/>
            <a:ext cx="6192688" cy="576064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Obligació presentació IS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23" name="2 Marcador de contenido"/>
          <p:cNvSpPr>
            <a:spLocks noGrp="1"/>
          </p:cNvSpPr>
          <p:nvPr>
            <p:ph sz="quarter" idx="13"/>
          </p:nvPr>
        </p:nvSpPr>
        <p:spPr>
          <a:xfrm>
            <a:off x="617538" y="1556792"/>
            <a:ext cx="7931150" cy="4464050"/>
          </a:xfrm>
        </p:spPr>
        <p:txBody>
          <a:bodyPr/>
          <a:lstStyle/>
          <a:p>
            <a:pPr marL="0" lvl="2" indent="0" eaLnBrk="1" hangingPunct="1">
              <a:spcBef>
                <a:spcPts val="1800"/>
              </a:spcBef>
              <a:buFont typeface="Arial" charset="0"/>
              <a:buNone/>
              <a:defRPr/>
            </a:pPr>
            <a:r>
              <a:rPr lang="ca-ES" sz="22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Canvis normatius que s’han produït</a:t>
            </a:r>
            <a:r>
              <a:rPr lang="pt-BR" sz="22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2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2200" b="1" dirty="0" smtClean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a-ES" sz="22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2004: límit 100.000€</a:t>
            </a: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18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Reial Decret Legislatiu 4/2004 text refós Impost de Societats</a:t>
            </a:r>
          </a:p>
          <a:p>
            <a:pPr marL="342900" lvl="2" indent="-342900" eaLnBrk="1" fontAlgn="auto" hangingPunct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a-ES" sz="22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2014: sense límit, totes les entitats obligades</a:t>
            </a: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18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8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xercicis econòmics a partir de l’1 de gener de 2015. Llei </a:t>
            </a:r>
            <a:r>
              <a:rPr lang="ca-ES" sz="18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27/2014 de l’Impost de Societats obliga totes les entitats no lucratives a presentar la declaració de l’impost de </a:t>
            </a:r>
            <a:r>
              <a:rPr lang="ca-ES" sz="18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societats</a:t>
            </a:r>
          </a:p>
          <a:p>
            <a:pPr marL="342900" lvl="2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a-ES" sz="22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2015: límit 50.000€</a:t>
            </a: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18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Exercicis econòmics a partir de l’1 de gener de </a:t>
            </a:r>
            <a:r>
              <a:rPr lang="ca-ES" sz="18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2015. RDL 1/2015, de 27 de febrer, de mecanisme de segona oportunitat, reducció de càrrega financera i altres mesures d’ordre social </a:t>
            </a:r>
            <a:endParaRPr lang="ca-ES" altLang="ca-ES" sz="1800" dirty="0" smtClean="0">
              <a:solidFill>
                <a:srgbClr val="0E71B4"/>
              </a:solidFill>
              <a:latin typeface="Tekton Pro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88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4320480" cy="110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827584" y="2088882"/>
            <a:ext cx="4906547" cy="2312934"/>
          </a:xfrm>
        </p:spPr>
        <p:txBody>
          <a:bodyPr/>
          <a:lstStyle/>
          <a:p>
            <a:pPr marL="182880" indent="0">
              <a:buNone/>
            </a:pPr>
            <a:r>
              <a:rPr lang="es-ES" sz="2000" dirty="0" smtClean="0"/>
              <a:t>Av. Catalunya, 20</a:t>
            </a:r>
            <a:br>
              <a:rPr lang="es-ES" sz="2000" dirty="0" smtClean="0"/>
            </a:br>
            <a:r>
              <a:rPr lang="es-ES" sz="2000" dirty="0" smtClean="0"/>
              <a:t>08392 </a:t>
            </a:r>
            <a:r>
              <a:rPr lang="es-ES" sz="2000" dirty="0" err="1" smtClean="0"/>
              <a:t>Sant</a:t>
            </a:r>
            <a:r>
              <a:rPr lang="es-ES" sz="2000" dirty="0" smtClean="0"/>
              <a:t> Andreu de </a:t>
            </a:r>
            <a:r>
              <a:rPr lang="es-ES" sz="2000" dirty="0" err="1" smtClean="0"/>
              <a:t>Llavaneres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Barcelona</a:t>
            </a:r>
            <a:br>
              <a:rPr lang="es-ES" sz="2000" dirty="0" smtClean="0"/>
            </a:br>
            <a:r>
              <a:rPr lang="es-ES" sz="2000" dirty="0" smtClean="0"/>
              <a:t>Tel. 937929215</a:t>
            </a:r>
            <a:br>
              <a:rPr lang="es-ES" sz="2000" dirty="0" smtClean="0"/>
            </a:br>
            <a:r>
              <a:rPr lang="es-ES" sz="2000" dirty="0" smtClean="0"/>
              <a:t>Fax 937928870</a:t>
            </a:r>
            <a:br>
              <a:rPr lang="es-ES" sz="2000" dirty="0" smtClean="0"/>
            </a:br>
            <a:r>
              <a:rPr lang="es-ES" sz="2000" dirty="0" smtClean="0"/>
              <a:t>email: </a:t>
            </a:r>
            <a:r>
              <a:rPr lang="es-ES" sz="2000" dirty="0" smtClean="0">
                <a:hlinkClick r:id="rId3"/>
              </a:rPr>
              <a:t>assessoria@llava-neres.com</a:t>
            </a:r>
            <a:r>
              <a:rPr lang="es-ES" sz="2000" dirty="0" smtClean="0"/>
              <a:t>	</a:t>
            </a:r>
            <a:br>
              <a:rPr lang="es-ES" sz="2000" dirty="0" smtClean="0"/>
            </a:br>
            <a:r>
              <a:rPr lang="es-ES" sz="2000" dirty="0" smtClean="0"/>
              <a:t>web: </a:t>
            </a:r>
            <a:r>
              <a:rPr lang="es-ES" sz="2000" dirty="0" smtClean="0">
                <a:hlinkClick r:id="rId4"/>
              </a:rPr>
              <a:t>www.llava-neres.com/assessoria</a:t>
            </a:r>
            <a:r>
              <a:rPr lang="es-ES" sz="2000" dirty="0" smtClean="0"/>
              <a:t/>
            </a:r>
            <a:br>
              <a:rPr lang="es-ES" sz="2000" dirty="0" smtClean="0"/>
            </a:br>
            <a:endParaRPr lang="es-E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39985"/>
            <a:ext cx="2533650" cy="232917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Pergamino horizontal"/>
          <p:cNvSpPr/>
          <p:nvPr/>
        </p:nvSpPr>
        <p:spPr>
          <a:xfrm>
            <a:off x="1043608" y="4869160"/>
            <a:ext cx="4608512" cy="172819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“10 ANYS D’EXPERIÉNCIA AMB ENTITATS ESPORTIVES”</a:t>
            </a:r>
          </a:p>
          <a:p>
            <a:pPr algn="ctr"/>
            <a:endParaRPr lang="es-ES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TRUQUI’NS…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9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547664" y="260351"/>
            <a:ext cx="6264696" cy="648370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Obligació presentació IS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2 Marcador de contenido"/>
          <p:cNvSpPr>
            <a:spLocks noGrp="1"/>
          </p:cNvSpPr>
          <p:nvPr>
            <p:ph sz="quarter" idx="13"/>
          </p:nvPr>
        </p:nvSpPr>
        <p:spPr>
          <a:xfrm>
            <a:off x="617538" y="1641475"/>
            <a:ext cx="7931150" cy="4379913"/>
          </a:xfrm>
        </p:spPr>
        <p:txBody>
          <a:bodyPr/>
          <a:lstStyle/>
          <a:p>
            <a:pPr marL="0" lvl="2" indent="0" eaLnBrk="1" hangingPunct="1">
              <a:spcBef>
                <a:spcPts val="1800"/>
              </a:spcBef>
              <a:buFont typeface="Arial" charset="0"/>
              <a:buNone/>
            </a:pPr>
            <a:r>
              <a:rPr lang="ca-ES" altLang="es-ES" sz="2200" b="1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Associacions no obligades a presentar l’IS</a:t>
            </a:r>
            <a:br>
              <a:rPr lang="ca-ES" altLang="es-ES" sz="2200" b="1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</a:br>
            <a:r>
              <a:rPr lang="ca-ES" altLang="es-ES" sz="2200" b="1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a-ES" altLang="es-ES" sz="2200" b="1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</a:br>
            <a:r>
              <a:rPr lang="ca-ES" altLang="es-ES" sz="22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Exercicis que s'iniciïn a partir de l’1 de gener de 2015</a:t>
            </a:r>
            <a:br>
              <a:rPr lang="ca-ES" altLang="es-ES" sz="22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</a:br>
            <a:endParaRPr lang="ca-ES" altLang="es-ES" sz="2200" dirty="0" smtClean="0">
              <a:solidFill>
                <a:srgbClr val="0E71B4"/>
              </a:solidFill>
              <a:latin typeface="Tekton Pro" pitchFamily="34" charset="0"/>
              <a:ea typeface="Verdana" pitchFamily="34" charset="0"/>
              <a:cs typeface="Verdana" pitchFamily="34" charset="0"/>
            </a:endParaRPr>
          </a:p>
          <a:p>
            <a:pPr marL="908050" lvl="3" indent="-3429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a-ES" altLang="es-ES" sz="22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Que els ingressos anuals no superin els 50.000€ (abans 100.000€)</a:t>
            </a:r>
          </a:p>
          <a:p>
            <a:pPr marL="908050" lvl="3" indent="-3429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a-ES" altLang="es-ES" sz="22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Que els ingressos corresponents a rendes no exemptes no superin 2.000€ anuals</a:t>
            </a:r>
          </a:p>
          <a:p>
            <a:pPr marL="908050" lvl="3" indent="-3429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a-ES" altLang="es-ES" sz="2200" dirty="0" smtClean="0">
                <a:solidFill>
                  <a:srgbClr val="0E71B4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Que totes les rendes no exemptes estiguin sotmeses a retenció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4393" y="5733256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76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1475656" y="260351"/>
            <a:ext cx="6120680" cy="720378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Obligació presentació IS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7538" y="1641475"/>
            <a:ext cx="7931150" cy="4740275"/>
          </a:xfrm>
        </p:spPr>
        <p:txBody>
          <a:bodyPr rtlCol="0">
            <a:noAutofit/>
          </a:bodyPr>
          <a:lstStyle/>
          <a:p>
            <a:pPr marL="342900" lvl="2" indent="-342900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i </a:t>
            </a:r>
            <a:r>
              <a:rPr lang="pt-BR" sz="2200" b="1" dirty="0" err="1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</a:t>
            </a:r>
            <a:r>
              <a:rPr lang="pt-BR" sz="2200" b="1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pt-BR" sz="22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presenta?</a:t>
            </a:r>
            <a:br>
              <a:rPr lang="pt-BR" sz="22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2200" b="1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8888" lvl="2" indent="-344488"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2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presenta mitjançant el model </a:t>
            </a: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</a:t>
            </a:r>
            <a:endParaRPr lang="ca-ES" sz="2200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8888" lvl="2" indent="-344488"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2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termini de presentació és dins dels 25 dies naturals següents als sis mesos posteriors a la finalització de l’exercici econòmic (normalment, entre l’1 i el 25 de juliol de l’any següent</a:t>
            </a: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ca-ES" sz="2200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8888" lvl="2" indent="-344488"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a-ES" sz="2200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models s’han de generar amb un programa informàtic que proporciona </a:t>
            </a:r>
            <a:r>
              <a:rPr lang="ca-ES" sz="2200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Hisenda, i a partir de 2013 s’ha de presentar telemàticament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2168" y="5805264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16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1619672" y="260351"/>
            <a:ext cx="6120680" cy="720378"/>
          </a:xfrm>
          <a:solidFill>
            <a:srgbClr val="F3FE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ca-ES" altLang="ca-ES" sz="2800" dirty="0" smtClean="0">
                <a:solidFill>
                  <a:srgbClr val="0E71B4"/>
                </a:solidFill>
                <a:latin typeface="Stencil" panose="040409050D0802020404" pitchFamily="82" charset="0"/>
                <a:ea typeface="Verdana" pitchFamily="34" charset="0"/>
                <a:cs typeface="Verdana" pitchFamily="34" charset="0"/>
              </a:rPr>
              <a:t>Obligació presentació IS</a:t>
            </a:r>
            <a:endParaRPr lang="es-ES" altLang="ca-ES" sz="2800" dirty="0" smtClean="0">
              <a:solidFill>
                <a:srgbClr val="0E71B4"/>
              </a:solidFill>
              <a:latin typeface="Stencil" panose="040409050D0802020404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650" y="1340769"/>
            <a:ext cx="7931150" cy="5112420"/>
          </a:xfrm>
        </p:spPr>
        <p:txBody>
          <a:bodyPr rtlCol="0">
            <a:normAutofit lnSpcReduction="10000"/>
          </a:bodyPr>
          <a:lstStyle/>
          <a:p>
            <a:pPr marL="342900" lvl="2" indent="-342900" eaLnBrk="1" fontAlgn="auto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a-ES" sz="26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Rendes Exemptes</a:t>
            </a:r>
            <a:r>
              <a:rPr lang="ca-ES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a-ES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a-ES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Totes </a:t>
            </a:r>
            <a:r>
              <a:rPr lang="ca-ES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que procedeixin d’activitats que constitueixin l’objectiu social, </a:t>
            </a:r>
            <a:r>
              <a:rPr lang="ca-ES" b="1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sempre que no tinguin consideració d’activitat </a:t>
            </a:r>
            <a:r>
              <a:rPr lang="ca-ES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econòmica</a:t>
            </a:r>
            <a:r>
              <a:rPr lang="ca-ES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ca-ES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a-ES" sz="2600" b="1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Despeses no deduïbles</a:t>
            </a:r>
            <a:r>
              <a:rPr lang="ca-ES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a-ES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a-ES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Totes </a:t>
            </a:r>
            <a:r>
              <a:rPr lang="ca-ES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imputables exclusivament a les rendes exemptes. Les despeses comunes seran deduïbles proporcionalment a l’activitat subjecta i exempta</a:t>
            </a:r>
            <a:r>
              <a:rPr lang="ca-ES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ca-ES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dirty="0">
              <a:solidFill>
                <a:srgbClr val="0E71B4"/>
              </a:solidFill>
              <a:latin typeface="Tekton Pro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 eaLnBrk="1" fontAlgn="auto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a-ES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</a:t>
            </a:r>
            <a:r>
              <a:rPr lang="ca-ES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rendiments del patrimoni (interessos) es declaren expressament no </a:t>
            </a:r>
            <a:r>
              <a:rPr lang="ca-ES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exempts.</a:t>
            </a:r>
          </a:p>
          <a:p>
            <a:pPr marL="342900" lvl="2" indent="-342900" eaLnBrk="1" fontAlgn="auto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a-ES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S’amplien </a:t>
            </a:r>
            <a:r>
              <a:rPr lang="ca-ES" dirty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anys sotmesos a possibles inspeccions, passen a ser 10 </a:t>
            </a:r>
            <a:r>
              <a:rPr lang="ca-ES" dirty="0" smtClean="0">
                <a:solidFill>
                  <a:srgbClr val="0E71B4"/>
                </a:solidFill>
                <a:latin typeface="Tekton Pro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anys.</a:t>
            </a: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6538"/>
            <a:ext cx="91662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7884" y="6019636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88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399</TotalTime>
  <Words>3143</Words>
  <Application>Microsoft Office PowerPoint</Application>
  <PresentationFormat>Presentación en pantalla (4:3)</PresentationFormat>
  <Paragraphs>572</Paragraphs>
  <Slides>60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1" baseType="lpstr">
      <vt:lpstr>Transmisión de listas</vt:lpstr>
      <vt:lpstr>Diapositiva 1</vt:lpstr>
      <vt:lpstr>Obligacions bàsiques en temes de gestió</vt:lpstr>
      <vt:lpstr>Obligació de presentar l’Impost de Societats</vt:lpstr>
      <vt:lpstr>Obligació presentació  IS</vt:lpstr>
      <vt:lpstr>Obligació presentació IS</vt:lpstr>
      <vt:lpstr>Obligació presentació IS</vt:lpstr>
      <vt:lpstr>Obligació presentació IS</vt:lpstr>
      <vt:lpstr>Obligació presentació IS</vt:lpstr>
      <vt:lpstr>Obligació presentació IS</vt:lpstr>
      <vt:lpstr>Obligació presentació IS</vt:lpstr>
      <vt:lpstr>Obligació presentació IS</vt:lpstr>
      <vt:lpstr>Diapositiva 12</vt:lpstr>
      <vt:lpstr>Obligació portar comptabilitat doble partida</vt:lpstr>
      <vt:lpstr>Obligació portar comptabilitat doble partida</vt:lpstr>
      <vt:lpstr>Obligació portar comptabilitat doble partida</vt:lpstr>
      <vt:lpstr>Obligació portar comptabilitat doble partida</vt:lpstr>
      <vt:lpstr>Diapositiva 17</vt:lpstr>
      <vt:lpstr>Diapositiva 18</vt:lpstr>
      <vt:lpstr>Model  347</vt:lpstr>
      <vt:lpstr>Model  347</vt:lpstr>
      <vt:lpstr>Model  347</vt:lpstr>
      <vt:lpstr>Model  347</vt:lpstr>
      <vt:lpstr>Certificat  digital</vt:lpstr>
      <vt:lpstr>Certificat  digital</vt:lpstr>
      <vt:lpstr>Certificat digital</vt:lpstr>
      <vt:lpstr>Mecenatge</vt:lpstr>
      <vt:lpstr>Mecenatge</vt:lpstr>
      <vt:lpstr>Mecenatge</vt:lpstr>
      <vt:lpstr>Mecenatge</vt:lpstr>
      <vt:lpstr>IVA</vt:lpstr>
      <vt:lpstr>IRPF</vt:lpstr>
      <vt:lpstr>IRPF</vt:lpstr>
      <vt:lpstr>Diapositiva 33</vt:lpstr>
      <vt:lpstr>Obligacions de Transparència</vt:lpstr>
      <vt:lpstr>Obligacions de Transparència</vt:lpstr>
      <vt:lpstr>Obligacions de Transparència</vt:lpstr>
      <vt:lpstr>Obligacions de transparència</vt:lpstr>
      <vt:lpstr>Obligacions de transparència</vt:lpstr>
      <vt:lpstr>Obligacions de transparència</vt:lpstr>
      <vt:lpstr>Obligacions de transparència</vt:lpstr>
      <vt:lpstr>Obligacions de transparència</vt:lpstr>
      <vt:lpstr>Obligacions de transparència</vt:lpstr>
      <vt:lpstr>Obligacions de transparència</vt:lpstr>
      <vt:lpstr>   Gestió de persones</vt:lpstr>
      <vt:lpstr>Gestió de persones</vt:lpstr>
      <vt:lpstr>Gestió de persones</vt:lpstr>
      <vt:lpstr>Gestió de persones: Inspecció de treball</vt:lpstr>
      <vt:lpstr>Gestió de persones: Inspecció de treball</vt:lpstr>
      <vt:lpstr>Gestió de persones: Voluntariat</vt:lpstr>
      <vt:lpstr>Gestió de persones: Voluntariat</vt:lpstr>
      <vt:lpstr>Gestió de persones: Voluntariat</vt:lpstr>
      <vt:lpstr>Gestió de persones: Contractació laboral</vt:lpstr>
      <vt:lpstr>Gestió de persones: Contractació laboral</vt:lpstr>
      <vt:lpstr>Gestió de persones: Contractació laboral</vt:lpstr>
      <vt:lpstr>I ara què? Pla de Regularització</vt:lpstr>
      <vt:lpstr>Per on començar: diagnosi de la situació i hipòtesis de treball</vt:lpstr>
      <vt:lpstr>Exemples pràctics</vt:lpstr>
      <vt:lpstr>Exemples pràctics</vt:lpstr>
      <vt:lpstr>Diapositiva 59</vt:lpstr>
      <vt:lpstr>Av. Catalunya, 20 08392 Sant Andreu de Llavaneres Barcelona Tel. 937929215 Fax 937928870 email: assessoria@llava-neres.com  web: www.llava-neres.com/assessoria </vt:lpstr>
    </vt:vector>
  </TitlesOfParts>
  <Company>DIPUTACIÓ DE BARCELONA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lluchsa</dc:creator>
  <cp:lastModifiedBy>Centor</cp:lastModifiedBy>
  <cp:revision>23</cp:revision>
  <dcterms:created xsi:type="dcterms:W3CDTF">2015-02-20T08:54:26Z</dcterms:created>
  <dcterms:modified xsi:type="dcterms:W3CDTF">2015-03-20T11:35:26Z</dcterms:modified>
</cp:coreProperties>
</file>